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4" r:id="rId2"/>
    <p:sldMasterId id="2147483687" r:id="rId3"/>
    <p:sldMasterId id="2147483697" r:id="rId4"/>
    <p:sldMasterId id="2147483752" r:id="rId5"/>
    <p:sldMasterId id="2147483762" r:id="rId6"/>
  </p:sldMasterIdLst>
  <p:notesMasterIdLst>
    <p:notesMasterId r:id="rId17"/>
  </p:notesMasterIdLst>
  <p:handoutMasterIdLst>
    <p:handoutMasterId r:id="rId18"/>
  </p:handoutMasterIdLst>
  <p:sldIdLst>
    <p:sldId id="337" r:id="rId7"/>
    <p:sldId id="357" r:id="rId8"/>
    <p:sldId id="355" r:id="rId9"/>
    <p:sldId id="352" r:id="rId10"/>
    <p:sldId id="353" r:id="rId11"/>
    <p:sldId id="356" r:id="rId12"/>
    <p:sldId id="358" r:id="rId13"/>
    <p:sldId id="354" r:id="rId14"/>
    <p:sldId id="348" r:id="rId15"/>
    <p:sldId id="360" r:id="rId16"/>
  </p:sldIdLst>
  <p:sldSz cx="12192000" cy="6858000"/>
  <p:notesSz cx="7102475" cy="9388475"/>
  <p:defaultTextStyle>
    <a:defPPr>
      <a:defRPr lang="he-IL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  <a:srgbClr val="91C46E"/>
    <a:srgbClr val="49F54D"/>
    <a:srgbClr val="00558F"/>
    <a:srgbClr val="00AEEF"/>
    <a:srgbClr val="ED1A3B"/>
    <a:srgbClr val="F2F2F2"/>
    <a:srgbClr val="CFCFCF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2" autoAdjust="0"/>
    <p:restoredTop sz="86404" autoAdjust="0"/>
  </p:normalViewPr>
  <p:slideViewPr>
    <p:cSldViewPr snapToGrid="0" showGuides="1">
      <p:cViewPr>
        <p:scale>
          <a:sx n="81" d="100"/>
          <a:sy n="81" d="100"/>
        </p:scale>
        <p:origin x="-366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32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F420A-DFF7-4309-B1B5-53B371808DB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EDCAEE5-8E35-4E69-A88D-6EABA9C8D9EC}">
      <dgm:prSet phldrT="[טקסט]"/>
      <dgm:spPr/>
      <dgm:t>
        <a:bodyPr/>
        <a:lstStyle/>
        <a:p>
          <a:pPr rtl="0"/>
          <a:r>
            <a:rPr lang="en-US"/>
            <a:t>Individuals </a:t>
          </a:r>
        </a:p>
      </dgm:t>
    </dgm:pt>
    <dgm:pt modelId="{4FC9E202-494F-4DB0-837D-8A0881635DEB}" type="parTrans" cxnId="{1774EA7B-BC2A-439E-9303-1A57BCB60868}">
      <dgm:prSet/>
      <dgm:spPr/>
      <dgm:t>
        <a:bodyPr/>
        <a:lstStyle/>
        <a:p>
          <a:pPr rtl="1"/>
          <a:endParaRPr lang="he-IL"/>
        </a:p>
      </dgm:t>
    </dgm:pt>
    <dgm:pt modelId="{D7A684E1-EA03-4199-9A25-E780C9E704B5}" type="sibTrans" cxnId="{1774EA7B-BC2A-439E-9303-1A57BCB60868}">
      <dgm:prSet/>
      <dgm:spPr/>
      <dgm:t>
        <a:bodyPr/>
        <a:lstStyle/>
        <a:p>
          <a:pPr rtl="1"/>
          <a:endParaRPr lang="he-IL"/>
        </a:p>
      </dgm:t>
    </dgm:pt>
    <dgm:pt modelId="{90D319C2-A7C2-4623-94A8-0ABB7EEC2D48}">
      <dgm:prSet phldrT="[טקסט]"/>
      <dgm:spPr/>
      <dgm:t>
        <a:bodyPr/>
        <a:lstStyle/>
        <a:p>
          <a:pPr rtl="0"/>
          <a:r>
            <a:rPr lang="en-US"/>
            <a:t>Employers </a:t>
          </a:r>
        </a:p>
      </dgm:t>
    </dgm:pt>
    <dgm:pt modelId="{DC5734FA-95EC-49B8-B7F8-523DC66C0A21}" type="parTrans" cxnId="{5126A269-A608-4B1A-A09F-E48275086183}">
      <dgm:prSet/>
      <dgm:spPr/>
      <dgm:t>
        <a:bodyPr/>
        <a:lstStyle/>
        <a:p>
          <a:pPr rtl="1"/>
          <a:endParaRPr lang="he-IL"/>
        </a:p>
      </dgm:t>
    </dgm:pt>
    <dgm:pt modelId="{B18DE8AD-8019-40AF-B410-78771C32D490}" type="sibTrans" cxnId="{5126A269-A608-4B1A-A09F-E48275086183}">
      <dgm:prSet/>
      <dgm:spPr/>
      <dgm:t>
        <a:bodyPr/>
        <a:lstStyle/>
        <a:p>
          <a:pPr rtl="1"/>
          <a:endParaRPr lang="he-IL"/>
        </a:p>
      </dgm:t>
    </dgm:pt>
    <dgm:pt modelId="{12585F80-1AE2-4A3C-A3C7-397541E0C54A}" type="pres">
      <dgm:prSet presAssocID="{9E8F420A-DFF7-4309-B1B5-53B371808D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6712ADB-65B4-4C88-ABDB-9DD1193E94EB}" type="pres">
      <dgm:prSet presAssocID="{3EDCAEE5-8E35-4E69-A88D-6EABA9C8D9EC}" presName="arrow" presStyleLbl="node1" presStyleIdx="0" presStyleCnt="2" custRadScaleRad="100000" custRadScaleInc="-5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276D64-CAC6-487E-816C-54524D7DBF15}" type="pres">
      <dgm:prSet presAssocID="{90D319C2-A7C2-4623-94A8-0ABB7EEC2D4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561760-95ED-42ED-9A72-001DBBC6E28F}" type="presOf" srcId="{90D319C2-A7C2-4623-94A8-0ABB7EEC2D48}" destId="{D2276D64-CAC6-487E-816C-54524D7DBF15}" srcOrd="0" destOrd="0" presId="urn:microsoft.com/office/officeart/2005/8/layout/arrow5"/>
    <dgm:cxn modelId="{5126A269-A608-4B1A-A09F-E48275086183}" srcId="{9E8F420A-DFF7-4309-B1B5-53B371808DB8}" destId="{90D319C2-A7C2-4623-94A8-0ABB7EEC2D48}" srcOrd="1" destOrd="0" parTransId="{DC5734FA-95EC-49B8-B7F8-523DC66C0A21}" sibTransId="{B18DE8AD-8019-40AF-B410-78771C32D490}"/>
    <dgm:cxn modelId="{C9916528-52BD-425F-91ED-85D3CC38A9CC}" type="presOf" srcId="{9E8F420A-DFF7-4309-B1B5-53B371808DB8}" destId="{12585F80-1AE2-4A3C-A3C7-397541E0C54A}" srcOrd="0" destOrd="0" presId="urn:microsoft.com/office/officeart/2005/8/layout/arrow5"/>
    <dgm:cxn modelId="{8935CC3B-A579-40B0-BDE1-DA4B69559282}" type="presOf" srcId="{3EDCAEE5-8E35-4E69-A88D-6EABA9C8D9EC}" destId="{36712ADB-65B4-4C88-ABDB-9DD1193E94EB}" srcOrd="0" destOrd="0" presId="urn:microsoft.com/office/officeart/2005/8/layout/arrow5"/>
    <dgm:cxn modelId="{1774EA7B-BC2A-439E-9303-1A57BCB60868}" srcId="{9E8F420A-DFF7-4309-B1B5-53B371808DB8}" destId="{3EDCAEE5-8E35-4E69-A88D-6EABA9C8D9EC}" srcOrd="0" destOrd="0" parTransId="{4FC9E202-494F-4DB0-837D-8A0881635DEB}" sibTransId="{D7A684E1-EA03-4199-9A25-E780C9E704B5}"/>
    <dgm:cxn modelId="{C92D7BA1-FD36-4917-8F8A-C60B434FDF7F}" type="presParOf" srcId="{12585F80-1AE2-4A3C-A3C7-397541E0C54A}" destId="{36712ADB-65B4-4C88-ABDB-9DD1193E94EB}" srcOrd="0" destOrd="0" presId="urn:microsoft.com/office/officeart/2005/8/layout/arrow5"/>
    <dgm:cxn modelId="{5A9AB4D9-0D13-43FD-9EE8-567AB6BC17D2}" type="presParOf" srcId="{12585F80-1AE2-4A3C-A3C7-397541E0C54A}" destId="{D2276D64-CAC6-487E-816C-54524D7DBF1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12ADB-65B4-4C88-ABDB-9DD1193E94EB}">
      <dsp:nvSpPr>
        <dsp:cNvPr id="0" name=""/>
        <dsp:cNvSpPr/>
      </dsp:nvSpPr>
      <dsp:spPr>
        <a:xfrm rot="16200000">
          <a:off x="4756" y="2755"/>
          <a:ext cx="2661540" cy="266154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Individuals </a:t>
          </a:r>
        </a:p>
      </dsp:txBody>
      <dsp:txXfrm rot="5400000">
        <a:off x="4757" y="668139"/>
        <a:ext cx="2195771" cy="1330770"/>
      </dsp:txXfrm>
    </dsp:sp>
    <dsp:sp modelId="{D2276D64-CAC6-487E-816C-54524D7DBF15}">
      <dsp:nvSpPr>
        <dsp:cNvPr id="0" name=""/>
        <dsp:cNvSpPr/>
      </dsp:nvSpPr>
      <dsp:spPr>
        <a:xfrm rot="5400000">
          <a:off x="8821241" y="1377"/>
          <a:ext cx="2661540" cy="266154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Employers </a:t>
          </a:r>
        </a:p>
      </dsp:txBody>
      <dsp:txXfrm rot="-5400000">
        <a:off x="9287011" y="666762"/>
        <a:ext cx="2195771" cy="133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FDAFBD-1EB1-46BC-86CD-3286CB81E3B7}" type="datetimeFigureOut">
              <a:rPr lang="he-IL" smtClean="0"/>
              <a:pPr/>
              <a:t>כ"ב/שבט/תשפ"א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4313" y="8916988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916988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FA0C23-B66A-417C-9ADE-844E571EEC2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40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l">
              <a:defRPr sz="1200"/>
            </a:lvl1pPr>
          </a:lstStyle>
          <a:p>
            <a:fld id="{BB659F99-F957-4287-BB3D-964CAC06EB28}" type="datetimeFigureOut">
              <a:rPr lang="he-IL" smtClean="0"/>
              <a:pPr/>
              <a:t>כ"ב/שבט/תשפ"א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4736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1" anchor="b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5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1" anchor="b"/>
          <a:lstStyle>
            <a:lvl1pPr algn="l">
              <a:defRPr sz="1200"/>
            </a:lvl1pPr>
          </a:lstStyle>
          <a:p>
            <a:fld id="{EE523369-D638-4145-AE5A-E6782F2B99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3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477838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he-IL" b="1" dirty="0"/>
              <a:t>אמרי:</a:t>
            </a:r>
            <a:r>
              <a:rPr lang="he-IL" dirty="0"/>
              <a:t> כשאומרים "אדם עם מוגבלות"/"נכה", עולה לרובנו תמונה של אדם על כסא גלגלים, אולם במציאות, אוכלוסיית האנשים עם מוגבלות היא </a:t>
            </a:r>
            <a:r>
              <a:rPr lang="he-IL" b="1" dirty="0"/>
              <a:t>קבוצה גדולה ומגוונת.</a:t>
            </a:r>
            <a:endParaRPr lang="he-IL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792C-5521-4333-9627-C7884D7AEB03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e-IL" b="1" dirty="0"/>
              <a:t>אמרי</a:t>
            </a:r>
            <a:r>
              <a:rPr lang="he-IL" b="1" baseline="0" dirty="0"/>
              <a:t>: </a:t>
            </a:r>
            <a:r>
              <a:rPr lang="he-IL" baseline="0" dirty="0"/>
              <a:t>כמנהלים אתם בטח שואלים את עצמכם "מה יוצא לנו מזה?"- מהן היתרונות והתועלות של העסקת עובדים עם מוגבלות עבור הארגון שלי, עבורי כמנהל, עבור העובד עצמו, וגם במעגלים הרחבים יותר- עבור החברה והמשק.</a:t>
            </a:r>
          </a:p>
          <a:p>
            <a:pPr algn="just"/>
            <a:r>
              <a:rPr lang="he-IL" baseline="0" dirty="0"/>
              <a:t>ראינו כבר שהעסקה של אנשים עם מוגבלות יכולה להעלות במיליארדים את התוצר השנתי של המשק.</a:t>
            </a:r>
          </a:p>
          <a:p>
            <a:pPr algn="just"/>
            <a:r>
              <a:rPr lang="he-IL" b="1" dirty="0"/>
              <a:t>הציגי את האיור ואמרי: </a:t>
            </a:r>
            <a:r>
              <a:rPr lang="he-IL" dirty="0"/>
              <a:t>אתם רואים יתרונות שונים שנאמרו על-ידי ארגונים שכבר מעסיקים אנשים עם מוגבלות.</a:t>
            </a:r>
          </a:p>
          <a:p>
            <a:pPr algn="just"/>
            <a:r>
              <a:rPr lang="he-IL" dirty="0"/>
              <a:t>בואו נעבור עליהם במהירות.</a:t>
            </a:r>
          </a:p>
          <a:p>
            <a:pPr algn="just"/>
            <a:r>
              <a:rPr lang="he-IL" b="1" dirty="0"/>
              <a:t>עברי</a:t>
            </a:r>
            <a:r>
              <a:rPr lang="he-IL" dirty="0"/>
              <a:t> לשקף הבא להרחבה.</a:t>
            </a:r>
          </a:p>
          <a:p>
            <a:pPr algn="just"/>
            <a:endParaRPr lang="he-IL" dirty="0"/>
          </a:p>
          <a:p>
            <a:pPr algn="just"/>
            <a:endParaRPr lang="he-IL" dirty="0"/>
          </a:p>
          <a:p>
            <a:pPr algn="just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792C-5521-4333-9627-C7884D7AEB03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תמונת שקופית 7"/>
          <p:cNvSpPr>
            <a:spLocks noGrp="1" noRot="1" noChangeAspect="1"/>
          </p:cNvSpPr>
          <p:nvPr>
            <p:ph type="sldImg"/>
          </p:nvPr>
        </p:nvSpPr>
        <p:spPr>
          <a:xfrm>
            <a:off x="685800" y="477838"/>
            <a:ext cx="5486400" cy="3086100"/>
          </a:xfrm>
        </p:spPr>
      </p:sp>
    </p:spTree>
    <p:extLst>
      <p:ext uri="{BB962C8B-B14F-4D97-AF65-F5344CB8AC3E}">
        <p14:creationId xmlns:p14="http://schemas.microsoft.com/office/powerpoint/2010/main" val="42521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78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9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1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13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90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מעבר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ac\Home\Boulot\On-Time Graphics\2019\Lessismore\תעסוקה שווה\losange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4502" y="-314145"/>
            <a:ext cx="7503544" cy="7503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84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459432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360363" y="64482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767B651-202A-42D7-B28D-4E3FA1ED585E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2A2877">
                  <a:tint val="75000"/>
                </a:srgbClr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480043" y="714375"/>
            <a:ext cx="528058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60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5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2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7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8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6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9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49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209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183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658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966" y="6000760"/>
            <a:ext cx="2134791" cy="51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33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62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7" cy="408358"/>
          </a:xfrm>
          <a:prstGeom prst="rect">
            <a:avLst/>
          </a:prstGeom>
          <a:noFill/>
        </p:spPr>
      </p:pic>
      <p:pic>
        <p:nvPicPr>
          <p:cNvPr id="9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9" y="6065861"/>
            <a:ext cx="1337663" cy="455082"/>
          </a:xfrm>
          <a:prstGeom prst="rect">
            <a:avLst/>
          </a:prstGeom>
          <a:noFill/>
        </p:spPr>
      </p:pic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67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22"/>
            <a:ext cx="1424188" cy="890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75"/>
            <a:ext cx="1695267" cy="408359"/>
          </a:xfrm>
          <a:prstGeom prst="rect">
            <a:avLst/>
          </a:prstGeom>
          <a:noFill/>
        </p:spPr>
      </p:pic>
      <p:pic>
        <p:nvPicPr>
          <p:cNvPr id="9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65" y="6065877"/>
            <a:ext cx="1337663" cy="455083"/>
          </a:xfrm>
          <a:prstGeom prst="rect">
            <a:avLst/>
          </a:prstGeom>
          <a:noFill/>
        </p:spPr>
      </p:pic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7" cy="408358"/>
          </a:xfrm>
          <a:prstGeom prst="rect">
            <a:avLst/>
          </a:prstGeom>
          <a:noFill/>
        </p:spPr>
      </p:pic>
      <p:pic>
        <p:nvPicPr>
          <p:cNvPr id="13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9" y="6065861"/>
            <a:ext cx="1337663" cy="45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942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ac\Home\Boulot\On-Time Graphics\2019\Lessismore\תעסוקה שווה\losange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4503" y="-314145"/>
            <a:ext cx="7503544" cy="7503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58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459432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360363" y="64482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767B651-202A-42D7-B28D-4E3FA1ED585E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2A2877">
                  <a:tint val="75000"/>
                </a:srgbClr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480045" y="714375"/>
            <a:ext cx="528058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8557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09" y="-819472"/>
            <a:ext cx="10058400" cy="1450757"/>
          </a:xfrm>
        </p:spPr>
        <p:txBody>
          <a:bodyPr>
            <a:normAutofit/>
          </a:bodyPr>
          <a:lstStyle>
            <a:lvl1pPr algn="l">
              <a:defRPr sz="28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236" y="764704"/>
            <a:ext cx="10058401" cy="402336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1E6-36D6-44CE-9F68-F741ABC8FE40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9900466" y="645979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EC6BE530-A2DA-45E6-AB3B-AC3377430245}" type="slidenum">
              <a:rPr lang="he-IL" sz="1050" smtClean="0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he-IL" sz="1050" dirty="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9"/>
          <p:cNvCxnSpPr/>
          <p:nvPr userDrawn="1"/>
        </p:nvCxnSpPr>
        <p:spPr>
          <a:xfrm>
            <a:off x="2255573" y="6206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22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08" y="-891480"/>
            <a:ext cx="10058400" cy="1450757"/>
          </a:xfrm>
        </p:spPr>
        <p:txBody>
          <a:bodyPr>
            <a:normAutofit/>
          </a:bodyPr>
          <a:lstStyle>
            <a:lvl1pPr algn="l">
              <a:defRPr sz="22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19DF-E6B0-47CB-9EC2-2FF6CB573B0D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584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>
            <a:normAutofit/>
          </a:bodyPr>
          <a:lstStyle>
            <a:lvl1pPr algn="l">
              <a:defRPr lang="he-IL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cxnSp>
        <p:nvCxnSpPr>
          <p:cNvPr id="3" name="מחבר ישר 2"/>
          <p:cNvCxnSpPr/>
          <p:nvPr userDrawn="1"/>
        </p:nvCxnSpPr>
        <p:spPr>
          <a:xfrm flipH="1">
            <a:off x="5039885" y="714375"/>
            <a:ext cx="672074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7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>
            <a:normAutofit/>
          </a:bodyPr>
          <a:lstStyle>
            <a:lvl1pPr algn="l">
              <a:defRPr lang="he-IL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cxnSp>
        <p:nvCxnSpPr>
          <p:cNvPr id="3" name="מחבר ישר 2"/>
          <p:cNvCxnSpPr/>
          <p:nvPr userDrawn="1"/>
        </p:nvCxnSpPr>
        <p:spPr>
          <a:xfrm flipH="1">
            <a:off x="6518069" y="714375"/>
            <a:ext cx="52425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40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15413" y="1124748"/>
            <a:ext cx="10363200" cy="1470025"/>
          </a:xfrm>
        </p:spPr>
        <p:txBody>
          <a:bodyPr/>
          <a:lstStyle>
            <a:lvl1pPr>
              <a:defRPr>
                <a:solidFill>
                  <a:srgbClr val="6B6B6B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79509" y="232447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E926DCF-DDAF-4C30-89EA-98F9CD7E07C7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 פברואר 21</a:t>
            </a:fld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3392" y="1124753"/>
            <a:ext cx="10972800" cy="4525963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EEEAF1-123B-467E-B925-F1E099703DCB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3119669" y="714375"/>
            <a:ext cx="86409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5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22"/>
            <a:ext cx="1424188" cy="890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678319" y="6095977"/>
            <a:ext cx="2767480" cy="450383"/>
            <a:chOff x="678319" y="6095959"/>
            <a:chExt cx="2767480" cy="450383"/>
          </a:xfrm>
        </p:grpSpPr>
        <p:pic>
          <p:nvPicPr>
            <p:cNvPr id="8" name="Picture 6" descr="\\Mac\Home\Boulot\On-Time Graphics\2019\Lessismore\תעסוקה שווה\לוגו-חדש-ומעודכן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0533" y="6095959"/>
              <a:ext cx="1695266" cy="408358"/>
            </a:xfrm>
            <a:prstGeom prst="rect">
              <a:avLst/>
            </a:prstGeom>
            <a:noFill/>
          </p:spPr>
        </p:pic>
        <p:pic>
          <p:nvPicPr>
            <p:cNvPr id="9" name="Picture 7" descr="\\Mac\Home\Boulot\On-Time Graphics\2019\Lessismore\תעסוקה שווה\Synergy Logo_Chosen_logo ver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78319" y="6095999"/>
              <a:ext cx="806984" cy="450343"/>
            </a:xfrm>
            <a:prstGeom prst="rect">
              <a:avLst/>
            </a:prstGeom>
            <a:noFill/>
          </p:spPr>
        </p:pic>
      </p:grpSp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3392" y="1340770"/>
            <a:ext cx="10972800" cy="4525963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520E40-9C1B-4FDB-A6ED-31E2977B4662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5423925" y="714375"/>
            <a:ext cx="633670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98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83500" y="1196760"/>
            <a:ext cx="10012693" cy="4525963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B2CBD4-DE97-4876-BDCE-A6F5DAA39A35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288021" y="714375"/>
            <a:ext cx="547260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78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D601EF-C510-4CD2-867C-90C735864C85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8208237" y="714375"/>
            <a:ext cx="3552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1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2B4E1F-06D3-4171-A9A4-F80DD032DD68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9264352" y="714375"/>
            <a:ext cx="249627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37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3392" y="1340770"/>
            <a:ext cx="10972800" cy="4525963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5F9B-4DE4-4052-A2B4-223485EE80CA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9" name="מחבר ישר 8"/>
          <p:cNvCxnSpPr/>
          <p:nvPr userDrawn="1"/>
        </p:nvCxnSpPr>
        <p:spPr>
          <a:xfrm flipH="1">
            <a:off x="8208237" y="714375"/>
            <a:ext cx="3552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0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3392" y="1639347"/>
            <a:ext cx="10972800" cy="4525963"/>
          </a:xfrm>
        </p:spPr>
        <p:txBody>
          <a:bodyPr>
            <a:normAutofit/>
          </a:bodyPr>
          <a:lstStyle>
            <a:lvl1pPr algn="l">
              <a:buFontTx/>
              <a:buBlip>
                <a:blip r:embed="rId2"/>
              </a:buBlip>
              <a:defRPr lang="he-I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71792D-222A-4D36-9F97-11E753BC9AED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5423925" y="714375"/>
            <a:ext cx="633670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23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F07322B-4EFE-473A-AF4F-0F90BC8FFFAA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29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11282D-37B7-44E3-A0B0-F47276E6C5FA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 dirty="0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45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1C8DEF-2AC7-4669-B830-1AFE0C2682A7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27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361" y="1700808"/>
            <a:ext cx="11329259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B6B6B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3BBCDB3-D297-4DB7-8202-C265E89D4D84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22"/>
            <a:ext cx="1424188" cy="89011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75"/>
            <a:ext cx="1695267" cy="408359"/>
          </a:xfrm>
          <a:prstGeom prst="rect">
            <a:avLst/>
          </a:prstGeom>
          <a:noFill/>
        </p:spPr>
      </p:pic>
      <p:pic>
        <p:nvPicPr>
          <p:cNvPr id="13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65" y="6065877"/>
            <a:ext cx="1337663" cy="4550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D75F428-7E67-4DA6-8597-B72C0BEC362A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7" y="6459795"/>
            <a:ext cx="2472271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1BA5341-FDF5-414B-92DD-C0D800CDA8B0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5"/>
            <a:ext cx="4822804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5" y="6459795"/>
            <a:ext cx="1312025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C6BE530-A2DA-45E6-AB3B-AC3377430245}" type="slidenum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7"/>
          <p:cNvSpPr/>
          <p:nvPr userDrawn="1"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548843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C6494B-B0A5-438D-AA09-F2FBEAF7E1D8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 dirty="0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78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27B01B-3007-44AF-AA81-3A2BCC0E60D8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77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E7F4F0-586E-41D0-8BB4-7D86247E8ECB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78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B3806B-21C3-4C52-B3FF-01C5329098F8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2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רשים זרימה: תהליך 6"/>
          <p:cNvSpPr/>
          <p:nvPr userDrawn="1"/>
        </p:nvSpPr>
        <p:spPr>
          <a:xfrm rot="5400000">
            <a:off x="5297875" y="2734776"/>
            <a:ext cx="1097280" cy="6339840"/>
          </a:xfrm>
          <a:prstGeom prst="flowChartProcess">
            <a:avLst/>
          </a:prstGeom>
          <a:solidFill>
            <a:srgbClr val="006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8" name="תרשים זרימה: תהליך 7"/>
          <p:cNvSpPr/>
          <p:nvPr userDrawn="1"/>
        </p:nvSpPr>
        <p:spPr>
          <a:xfrm rot="5400000">
            <a:off x="5297875" y="1666334"/>
            <a:ext cx="1097280" cy="6339840"/>
          </a:xfrm>
          <a:prstGeom prst="flowChartProcess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9" name="תרשים זרימה: תהליך 8"/>
          <p:cNvSpPr/>
          <p:nvPr userDrawn="1"/>
        </p:nvSpPr>
        <p:spPr>
          <a:xfrm rot="5400000">
            <a:off x="5343595" y="698401"/>
            <a:ext cx="1005840" cy="6339840"/>
          </a:xfrm>
          <a:prstGeom prst="flowChartProcess">
            <a:avLst/>
          </a:prstGeom>
          <a:solidFill>
            <a:srgbClr val="6C25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0" name="תרשים זרימה: תהליך 9"/>
          <p:cNvSpPr/>
          <p:nvPr userDrawn="1"/>
        </p:nvSpPr>
        <p:spPr>
          <a:xfrm rot="5400000">
            <a:off x="5297875" y="-289560"/>
            <a:ext cx="1097280" cy="6339840"/>
          </a:xfrm>
          <a:prstGeom prst="flowChartProcess">
            <a:avLst/>
          </a:prstGeom>
          <a:solidFill>
            <a:srgbClr val="D96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1" name="תרשים זרימה: תהליך 10"/>
          <p:cNvSpPr/>
          <p:nvPr userDrawn="1"/>
        </p:nvSpPr>
        <p:spPr>
          <a:xfrm rot="5400000">
            <a:off x="5297877" y="-1225664"/>
            <a:ext cx="1097280" cy="6339840"/>
          </a:xfrm>
          <a:prstGeom prst="flowChartProcess">
            <a:avLst/>
          </a:prstGeom>
          <a:solidFill>
            <a:srgbClr val="B000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2" name="משולש ישר-זווית 11"/>
          <p:cNvSpPr>
            <a:spLocks noChangeAspect="1"/>
          </p:cNvSpPr>
          <p:nvPr userDrawn="1"/>
        </p:nvSpPr>
        <p:spPr>
          <a:xfrm rot="2700000" flipH="1">
            <a:off x="3565487" y="3127950"/>
            <a:ext cx="324000" cy="431952"/>
          </a:xfrm>
          <a:prstGeom prst="rtTriangle">
            <a:avLst/>
          </a:prstGeom>
          <a:solidFill>
            <a:srgbClr val="D96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3218833" y="5356066"/>
            <a:ext cx="558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prstClr val="white"/>
                </a:solidFill>
              </a:rPr>
              <a:t>זכרו כי אינכם לבד! </a:t>
            </a:r>
            <a:r>
              <a:rPr lang="he-IL" sz="1600" dirty="0">
                <a:solidFill>
                  <a:prstClr val="white"/>
                </a:solidFill>
              </a:rPr>
              <a:t>	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prstClr val="white"/>
                </a:solidFill>
                <a:cs typeface="Arial" pitchFamily="34" charset="0"/>
              </a:rPr>
            </a:br>
            <a:r>
              <a:rPr lang="he-IL" sz="1600" dirty="0">
                <a:solidFill>
                  <a:prstClr val="white"/>
                </a:solidFill>
              </a:rPr>
              <a:t>בכל שלב בתהליך תוכלו להתייעץ ולקבל ליווי, מידע וכלים ממרכזי התמיכה למעסיקים.</a:t>
            </a: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משולש ישר-זווית 13"/>
          <p:cNvSpPr>
            <a:spLocks noChangeAspect="1"/>
          </p:cNvSpPr>
          <p:nvPr userDrawn="1"/>
        </p:nvSpPr>
        <p:spPr>
          <a:xfrm rot="2700000" flipH="1">
            <a:off x="3564180" y="5072166"/>
            <a:ext cx="324000" cy="431952"/>
          </a:xfrm>
          <a:prstGeom prst="rtTriangle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3013649" y="4470220"/>
            <a:ext cx="579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prstClr val="white"/>
                </a:solidFill>
              </a:rPr>
              <a:t>העובד הוא </a:t>
            </a:r>
            <a:r>
              <a:rPr lang="he-IL" sz="1600" b="1" dirty="0">
                <a:solidFill>
                  <a:prstClr val="white"/>
                </a:solidFill>
              </a:rPr>
              <a:t>השותף שלכם להצלחה</a:t>
            </a:r>
            <a:r>
              <a:rPr lang="he-IL" sz="1600" dirty="0">
                <a:solidFill>
                  <a:prstClr val="white"/>
                </a:solidFill>
              </a:rPr>
              <a:t>,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he-IL" sz="1600" dirty="0">
                <a:solidFill>
                  <a:prstClr val="white"/>
                </a:solidFill>
              </a:rPr>
              <a:t>שתפו אותו!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שאלו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אותו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מה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יסייע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לו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להצליח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,</a:t>
            </a:r>
            <a:br>
              <a:rPr lang="en-US" sz="160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ושימרו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על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תקשורת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cs typeface="Arial" pitchFamily="34" charset="0"/>
              </a:rPr>
              <a:t>פתוחה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6" name="משולש ישר-זווית 15"/>
          <p:cNvSpPr>
            <a:spLocks noChangeAspect="1"/>
          </p:cNvSpPr>
          <p:nvPr userDrawn="1"/>
        </p:nvSpPr>
        <p:spPr>
          <a:xfrm rot="2700000" flipH="1">
            <a:off x="7839089" y="4064054"/>
            <a:ext cx="324000" cy="431952"/>
          </a:xfrm>
          <a:prstGeom prst="rtTriangle">
            <a:avLst/>
          </a:prstGeom>
          <a:solidFill>
            <a:srgbClr val="6C25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3015633" y="2698317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prstClr val="white"/>
                </a:solidFill>
              </a:rPr>
              <a:t>התמקדו ביכולת של העובד </a:t>
            </a:r>
            <a:r>
              <a:rPr lang="he-IL" sz="1600" dirty="0">
                <a:solidFill>
                  <a:prstClr val="white"/>
                </a:solidFill>
              </a:rPr>
              <a:t>לבצע את עבודתו,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prstClr val="white"/>
                </a:solidFill>
                <a:cs typeface="Arial" pitchFamily="34" charset="0"/>
              </a:rPr>
            </a:br>
            <a:r>
              <a:rPr lang="he-IL" sz="1600" dirty="0">
                <a:solidFill>
                  <a:prstClr val="white"/>
                </a:solidFill>
              </a:rPr>
              <a:t>ולא במוגבלות.</a:t>
            </a: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מלבן 17"/>
          <p:cNvSpPr/>
          <p:nvPr userDrawn="1"/>
        </p:nvSpPr>
        <p:spPr>
          <a:xfrm>
            <a:off x="2914033" y="1646340"/>
            <a:ext cx="589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prstClr val="white"/>
                </a:solidFill>
              </a:rPr>
              <a:t>אדם עם מוגבלות הוא אדם בעל כישורים ויכולות ככל אדם אחר.	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prstClr val="white"/>
                </a:solidFill>
                <a:cs typeface="Arial" pitchFamily="34" charset="0"/>
              </a:rPr>
            </a:br>
            <a:r>
              <a:rPr lang="he-IL" sz="1600" b="1" dirty="0">
                <a:solidFill>
                  <a:prstClr val="white"/>
                </a:solidFill>
              </a:rPr>
              <a:t>בואו נראה את האדם ולא את המוגבלות!</a:t>
            </a:r>
            <a:endParaRPr lang="en-US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משולש ישר-זווית 18"/>
          <p:cNvSpPr>
            <a:spLocks noChangeAspect="1"/>
          </p:cNvSpPr>
          <p:nvPr userDrawn="1"/>
        </p:nvSpPr>
        <p:spPr>
          <a:xfrm rot="2700000" flipH="1">
            <a:off x="7832687" y="2263854"/>
            <a:ext cx="324000" cy="431952"/>
          </a:xfrm>
          <a:prstGeom prst="rtTriangle">
            <a:avLst/>
          </a:prstGeom>
          <a:solidFill>
            <a:srgbClr val="B000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 userDrawn="1"/>
        </p:nvSpPr>
        <p:spPr>
          <a:xfrm>
            <a:off x="3218833" y="3633477"/>
            <a:ext cx="558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prstClr val="white"/>
                </a:solidFill>
              </a:rPr>
              <a:t>התייחסו להעסקת העובד </a:t>
            </a:r>
            <a:r>
              <a:rPr lang="he-IL" sz="1600" b="1" dirty="0">
                <a:solidFill>
                  <a:prstClr val="white"/>
                </a:solidFill>
              </a:rPr>
              <a:t>בראייה עסקית</a:t>
            </a:r>
            <a:r>
              <a:rPr lang="he-IL" sz="1600" dirty="0">
                <a:solidFill>
                  <a:prstClr val="white"/>
                </a:solidFill>
              </a:rPr>
              <a:t>, </a:t>
            </a: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prstClr val="white"/>
                </a:solidFill>
                <a:cs typeface="Arial" pitchFamily="34" charset="0"/>
              </a:rPr>
            </a:br>
            <a:r>
              <a:rPr lang="he-IL" sz="1600" dirty="0">
                <a:solidFill>
                  <a:prstClr val="white"/>
                </a:solidFill>
              </a:rPr>
              <a:t>ולא ממקום של חסד ורחמים.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1700808"/>
            <a:ext cx="1135533" cy="84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7707" y="3501011"/>
            <a:ext cx="105611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544" y="2636912"/>
            <a:ext cx="10561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7544" y="4509120"/>
            <a:ext cx="10561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4850" y="5445224"/>
            <a:ext cx="1038977" cy="7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690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669" y="2204864"/>
            <a:ext cx="5856651" cy="342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2204864"/>
            <a:ext cx="2785252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311" y="2204864"/>
            <a:ext cx="2910516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קשה להתייחס לסרט הזה בלי להתייחס לאוסקר. בתור סרט הוא אחלה, בתור אוסקריסט - לא משהו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33" y="2734056"/>
            <a:ext cx="5480267" cy="2340864"/>
          </a:xfrm>
          <a:prstGeom prst="roundRect">
            <a:avLst>
              <a:gd name="adj" fmla="val 4956"/>
            </a:avLst>
          </a:prstGeom>
          <a:noFill/>
        </p:spPr>
      </p:pic>
      <p:pic>
        <p:nvPicPr>
          <p:cNvPr id="12" name="Picture 4" descr="נאום-המלך-ענק-2.jpg"/>
          <p:cNvPicPr>
            <a:picLocks noChangeAspect="1" noChangeArrowheads="1"/>
          </p:cNvPicPr>
          <p:nvPr userDrawn="1"/>
        </p:nvPicPr>
        <p:blipFill>
          <a:blip r:embed="rId4" cstate="print"/>
          <a:srcRect l="11101" r="16741"/>
          <a:stretch>
            <a:fillRect/>
          </a:stretch>
        </p:blipFill>
        <p:spPr bwMode="auto">
          <a:xfrm>
            <a:off x="512070" y="2724912"/>
            <a:ext cx="2612897" cy="2322576"/>
          </a:xfrm>
          <a:prstGeom prst="roundRect">
            <a:avLst>
              <a:gd name="adj" fmla="val 2116"/>
            </a:avLst>
          </a:prstGeom>
          <a:noFill/>
        </p:spPr>
      </p:pic>
      <p:pic>
        <p:nvPicPr>
          <p:cNvPr id="13" name="Picture 6" descr="נאום המלך / צילום: יחצ"/>
          <p:cNvPicPr>
            <a:picLocks noChangeArrowheads="1"/>
          </p:cNvPicPr>
          <p:nvPr userDrawn="1"/>
        </p:nvPicPr>
        <p:blipFill>
          <a:blip r:embed="rId5" cstate="print"/>
          <a:srcRect l="11649"/>
          <a:stretch>
            <a:fillRect/>
          </a:stretch>
        </p:blipFill>
        <p:spPr bwMode="auto">
          <a:xfrm>
            <a:off x="8976320" y="2780928"/>
            <a:ext cx="2718816" cy="2295144"/>
          </a:xfrm>
          <a:prstGeom prst="roundRect">
            <a:avLst>
              <a:gd name="adj" fmla="val 2116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312945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9"/>
          <p:cNvCxnSpPr>
            <a:cxnSpLocks noChangeShapeType="1"/>
          </p:cNvCxnSpPr>
          <p:nvPr userDrawn="1"/>
        </p:nvCxnSpPr>
        <p:spPr bwMode="auto">
          <a:xfrm rot="5400000">
            <a:off x="4299208" y="4366984"/>
            <a:ext cx="118872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cxnSp>
        <p:nvCxnSpPr>
          <p:cNvPr id="11" name="AutoShape 9"/>
          <p:cNvCxnSpPr>
            <a:cxnSpLocks noChangeShapeType="1"/>
          </p:cNvCxnSpPr>
          <p:nvPr userDrawn="1"/>
        </p:nvCxnSpPr>
        <p:spPr bwMode="auto">
          <a:xfrm rot="5400000">
            <a:off x="5977699" y="4275544"/>
            <a:ext cx="137160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cxnSp>
        <p:nvCxnSpPr>
          <p:cNvPr id="12" name="AutoShape 9"/>
          <p:cNvCxnSpPr>
            <a:cxnSpLocks noChangeShapeType="1"/>
          </p:cNvCxnSpPr>
          <p:nvPr userDrawn="1"/>
        </p:nvCxnSpPr>
        <p:spPr bwMode="auto">
          <a:xfrm rot="5400000">
            <a:off x="9663603" y="3909784"/>
            <a:ext cx="210312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cxnSp>
        <p:nvCxnSpPr>
          <p:cNvPr id="13" name="AutoShape 9"/>
          <p:cNvCxnSpPr>
            <a:cxnSpLocks noChangeShapeType="1"/>
          </p:cNvCxnSpPr>
          <p:nvPr userDrawn="1"/>
        </p:nvCxnSpPr>
        <p:spPr bwMode="auto">
          <a:xfrm rot="5400000">
            <a:off x="2476024" y="4458424"/>
            <a:ext cx="100584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5749099" y="5053830"/>
            <a:ext cx="193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מוגבלות פיזית</a:t>
            </a:r>
            <a:r>
              <a:rPr lang="en-US" sz="1600" b="1" dirty="0">
                <a:solidFill>
                  <a:srgbClr val="003F87"/>
                </a:solidFill>
                <a:ea typeface="Calibri" pitchFamily="34" charset="0"/>
                <a:cs typeface="Arial" pitchFamily="34" charset="0"/>
              </a:rPr>
              <a:t> </a:t>
            </a:r>
            <a:br>
              <a:rPr lang="en-US" sz="1600" b="1" dirty="0">
                <a:solidFill>
                  <a:srgbClr val="003F87"/>
                </a:solidFill>
                <a:ea typeface="Calibri" pitchFamily="34" charset="0"/>
                <a:cs typeface="Arial" pitchFamily="34" charset="0"/>
              </a:rPr>
            </a:b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פגיעות מוטוריות, שיתוק </a:t>
            </a:r>
            <a:endParaRPr lang="he-IL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 userDrawn="1"/>
        </p:nvSpPr>
        <p:spPr bwMode="auto">
          <a:xfrm>
            <a:off x="9503701" y="4892976"/>
            <a:ext cx="2112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מוגבלות נפשית</a:t>
            </a:r>
            <a:endParaRPr lang="en-US" sz="1600" dirty="0">
              <a:solidFill>
                <a:srgbClr val="003F87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הפרעות נפשיות, כגון: דיכאון,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</a:b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 חרדה,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</a:b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 סכיזופרניה</a:t>
            </a:r>
            <a:endParaRPr lang="he-IL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3775968" y="4946113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מוגבלות שכלית</a:t>
            </a:r>
            <a:r>
              <a:rPr lang="en-US" sz="1600" b="1" dirty="0">
                <a:solidFill>
                  <a:srgbClr val="387BBE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387BBE"/>
                </a:solidFill>
                <a:ea typeface="Calibri" pitchFamily="34" charset="0"/>
                <a:cs typeface="Arial" pitchFamily="34" charset="0"/>
              </a:rPr>
            </a:b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פ</a:t>
            </a:r>
            <a:r>
              <a:rPr lang="en-US" sz="14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יגור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שכלי</a:t>
            </a:r>
            <a: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</a:br>
            <a:endParaRPr lang="he-IL" sz="1400" dirty="0">
              <a:solidFill>
                <a:prstClr val="black"/>
              </a:solidFill>
              <a:ea typeface="Calibri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 userDrawn="1"/>
        </p:nvSpPr>
        <p:spPr bwMode="auto">
          <a:xfrm>
            <a:off x="1759744" y="5053835"/>
            <a:ext cx="203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מוגבלות חושית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עיוורים וליקויי ראייה, חירשים וליקויי שמיעה</a:t>
            </a:r>
            <a:endParaRPr lang="he-IL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8" name="AutoShape 9"/>
          <p:cNvCxnSpPr>
            <a:cxnSpLocks noChangeShapeType="1"/>
          </p:cNvCxnSpPr>
          <p:nvPr userDrawn="1"/>
        </p:nvCxnSpPr>
        <p:spPr bwMode="auto">
          <a:xfrm rot="5400000">
            <a:off x="803123" y="4549864"/>
            <a:ext cx="82296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sp>
        <p:nvSpPr>
          <p:cNvPr id="19" name="Rectangle 1"/>
          <p:cNvSpPr>
            <a:spLocks noChangeArrowheads="1"/>
          </p:cNvSpPr>
          <p:nvPr userDrawn="1"/>
        </p:nvSpPr>
        <p:spPr bwMode="auto">
          <a:xfrm>
            <a:off x="239349" y="4946113"/>
            <a:ext cx="158485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אחרים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לקויות למידה, הפרעות קשב וריכוז, ועוד</a:t>
            </a:r>
          </a:p>
        </p:txBody>
      </p:sp>
      <p:sp>
        <p:nvSpPr>
          <p:cNvPr id="20" name="Rectangle 1"/>
          <p:cNvSpPr>
            <a:spLocks noChangeArrowheads="1"/>
          </p:cNvSpPr>
          <p:nvPr userDrawn="1"/>
        </p:nvSpPr>
        <p:spPr bwMode="auto">
          <a:xfrm>
            <a:off x="7871520" y="5108995"/>
            <a:ext cx="179589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srgbClr val="003F87"/>
                </a:solidFill>
                <a:ea typeface="Calibri" pitchFamily="34" charset="0"/>
              </a:rPr>
              <a:t>מחלה כרונית</a:t>
            </a:r>
            <a:r>
              <a:rPr lang="en-US" sz="1400" b="1" dirty="0">
                <a:solidFill>
                  <a:srgbClr val="387BBE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rgbClr val="387BBE"/>
                </a:solidFill>
                <a:ea typeface="Calibri" pitchFamily="34" charset="0"/>
                <a:cs typeface="Arial" pitchFamily="34" charset="0"/>
              </a:rPr>
            </a:br>
            <a:r>
              <a:rPr lang="he-IL" sz="1400" dirty="0">
                <a:solidFill>
                  <a:prstClr val="black"/>
                </a:solidFill>
                <a:ea typeface="Calibri" pitchFamily="34" charset="0"/>
              </a:rPr>
              <a:t>מחלות פנימיות כרוניות כגון: דלקת מפרקים, סכרת, סרטן וכדומה.</a:t>
            </a:r>
            <a:endParaRPr lang="he-IL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1" name="AutoShape 9"/>
          <p:cNvCxnSpPr>
            <a:cxnSpLocks noChangeShapeType="1"/>
          </p:cNvCxnSpPr>
          <p:nvPr userDrawn="1"/>
        </p:nvCxnSpPr>
        <p:spPr bwMode="auto">
          <a:xfrm rot="5400000">
            <a:off x="7777144" y="4092664"/>
            <a:ext cx="1737360" cy="0"/>
          </a:xfrm>
          <a:prstGeom prst="straightConnector1">
            <a:avLst/>
          </a:prstGeom>
          <a:noFill/>
          <a:ln w="28575">
            <a:solidFill>
              <a:srgbClr val="387BBE"/>
            </a:solidFill>
            <a:prstDash val="sysDot"/>
            <a:round/>
            <a:headEnd/>
            <a:tailEnd/>
          </a:ln>
        </p:spPr>
      </p:cxnSp>
      <p:pic>
        <p:nvPicPr>
          <p:cNvPr id="22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04" y="3485604"/>
            <a:ext cx="123613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17304"/>
            <a:ext cx="14393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368" y="2812504"/>
            <a:ext cx="14393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538" y="2415638"/>
            <a:ext cx="174836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3027" y="1974313"/>
            <a:ext cx="1739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7696" y="1593304"/>
            <a:ext cx="18457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6206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8501" y="6023432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5661248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6023432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6023432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8501" y="4943312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4405" y="4941168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4653145"/>
            <a:ext cx="1344149" cy="10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4943312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8501" y="3643838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4405" y="3641703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0309" y="3643838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3284989"/>
            <a:ext cx="1344149" cy="10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קבוצה 19"/>
          <p:cNvGrpSpPr/>
          <p:nvPr userDrawn="1"/>
        </p:nvGrpSpPr>
        <p:grpSpPr>
          <a:xfrm>
            <a:off x="5381969" y="908720"/>
            <a:ext cx="1248139" cy="936104"/>
            <a:chOff x="7164815" y="908720"/>
            <a:chExt cx="936104" cy="936104"/>
          </a:xfrm>
        </p:grpSpPr>
        <p:sp>
          <p:nvSpPr>
            <p:cNvPr id="21" name="אליפסה 20"/>
            <p:cNvSpPr/>
            <p:nvPr/>
          </p:nvSpPr>
          <p:spPr>
            <a:xfrm>
              <a:off x="7164815" y="908720"/>
              <a:ext cx="936104" cy="9361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0292" y="944724"/>
              <a:ext cx="865151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קבוצה 22"/>
          <p:cNvGrpSpPr/>
          <p:nvPr userDrawn="1"/>
        </p:nvGrpSpPr>
        <p:grpSpPr>
          <a:xfrm>
            <a:off x="5327921" y="1988840"/>
            <a:ext cx="1356249" cy="936104"/>
            <a:chOff x="7371237" y="1988840"/>
            <a:chExt cx="1017187" cy="936104"/>
          </a:xfrm>
        </p:grpSpPr>
        <p:sp>
          <p:nvSpPr>
            <p:cNvPr id="24" name="אליפסה 23"/>
            <p:cNvSpPr/>
            <p:nvPr/>
          </p:nvSpPr>
          <p:spPr>
            <a:xfrm>
              <a:off x="7371237" y="1988840"/>
              <a:ext cx="936104" cy="9361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8462" y="2087191"/>
              <a:ext cx="989962" cy="739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אליפסה 25"/>
          <p:cNvSpPr/>
          <p:nvPr userDrawn="1"/>
        </p:nvSpPr>
        <p:spPr>
          <a:xfrm>
            <a:off x="5381969" y="3068960"/>
            <a:ext cx="1248139" cy="936104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27" name="אליפסה 26"/>
          <p:cNvSpPr/>
          <p:nvPr userDrawn="1"/>
        </p:nvSpPr>
        <p:spPr>
          <a:xfrm>
            <a:off x="5381969" y="4149080"/>
            <a:ext cx="1248139" cy="936104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he-IL" sz="1800" dirty="0">
              <a:solidFill>
                <a:prstClr val="white"/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9856" y="3261585"/>
            <a:ext cx="1092365" cy="5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קבוצה 28"/>
          <p:cNvGrpSpPr/>
          <p:nvPr userDrawn="1"/>
        </p:nvGrpSpPr>
        <p:grpSpPr>
          <a:xfrm>
            <a:off x="5576991" y="4221088"/>
            <a:ext cx="858096" cy="792088"/>
            <a:chOff x="5004048" y="3717032"/>
            <a:chExt cx="936104" cy="1152128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4000"/>
            </a:blip>
            <a:srcRect/>
            <a:stretch>
              <a:fillRect/>
            </a:stretch>
          </p:blipFill>
          <p:spPr bwMode="auto">
            <a:xfrm>
              <a:off x="5004048" y="3717032"/>
              <a:ext cx="93610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40000"/>
            </a:blip>
            <a:stretch>
              <a:fillRect/>
            </a:stretch>
          </p:blipFill>
          <p:spPr bwMode="auto">
            <a:xfrm>
              <a:off x="5254523" y="3954134"/>
              <a:ext cx="435154" cy="6779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524" y="1812766"/>
            <a:ext cx="1391477" cy="10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7605" y="2202729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7920" y="2204873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8235" y="2204873"/>
            <a:ext cx="864096" cy="6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6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ac\Home\Boulot\On-Time Graphics\2019\Lessismore\תעסוקה שווה\losange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4503" y="-314145"/>
            <a:ext cx="7503544" cy="75035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F762D-0965-4563-98E2-27A7CDB5AB30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096000" y="714375"/>
            <a:ext cx="56083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45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15BC397-D16A-44D4-80A6-F3E21AC0121D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360363" y="6448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67B651-202A-42D7-B28D-4E3FA1ED585E}" type="slidenum">
              <a:rPr lang="he-IL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 dirty="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480045" y="714375"/>
            <a:ext cx="528058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5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18256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0932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DC50273-0250-4FE4-85DC-08B0516403F3}" type="datetime8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 פברואר 21</a:t>
            </a:fld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800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880309" y="623732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67B651-202A-42D7-B28D-4E3FA1ED585E}" type="slidenum">
              <a:rPr lang="he-IL" sz="1800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 sz="1800">
              <a:solidFill>
                <a:prstClr val="black"/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1199456" y="714375"/>
            <a:ext cx="1056117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23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-90264"/>
            <a:ext cx="10972800" cy="1143000"/>
          </a:xfrm>
        </p:spPr>
        <p:txBody>
          <a:bodyPr>
            <a:normAutofit/>
          </a:bodyPr>
          <a:lstStyle>
            <a:lvl1pPr algn="l">
              <a:defRPr lang="he-IL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cxnSp>
        <p:nvCxnSpPr>
          <p:cNvPr id="3" name="מחבר ישר 2"/>
          <p:cNvCxnSpPr/>
          <p:nvPr userDrawn="1"/>
        </p:nvCxnSpPr>
        <p:spPr>
          <a:xfrm flipH="1">
            <a:off x="815413" y="714375"/>
            <a:ext cx="1094521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shiri\Google Drive\Work\שירי- תוצרים וחומרי למידה\אורנה\לוגו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8683" y="5661257"/>
            <a:ext cx="1515939" cy="560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873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240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658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959" y="6000750"/>
            <a:ext cx="2134791" cy="51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26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42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9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984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13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360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ac\Home\Boulot\On-Time Graphics\2019\Lessismore\תעסוקה שווה\losange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4502" y="-314145"/>
            <a:ext cx="7503544" cy="7503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96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658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959" y="6000750"/>
            <a:ext cx="2134791" cy="51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56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459432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360363" y="64482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767B651-202A-42D7-B28D-4E3FA1ED585E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2A2877">
                  <a:tint val="75000"/>
                </a:srgbClr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480043" y="714375"/>
            <a:ext cx="528058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428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09" y="-819472"/>
            <a:ext cx="10058400" cy="1450757"/>
          </a:xfrm>
        </p:spPr>
        <p:txBody>
          <a:bodyPr>
            <a:normAutofit/>
          </a:bodyPr>
          <a:lstStyle>
            <a:lvl1pPr algn="l">
              <a:defRPr sz="28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229" y="764704"/>
            <a:ext cx="10058401" cy="402336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1E6-36D6-44CE-9F68-F741ABC8FE40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EC6BE530-A2DA-45E6-AB3B-AC3377430245}" type="slidenum">
              <a:rPr lang="he-IL" sz="1050" smtClean="0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he-IL" sz="1050" dirty="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9"/>
          <p:cNvCxnSpPr/>
          <p:nvPr userDrawn="1"/>
        </p:nvCxnSpPr>
        <p:spPr>
          <a:xfrm>
            <a:off x="2255573" y="6206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26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08" y="-891480"/>
            <a:ext cx="10058400" cy="1450757"/>
          </a:xfrm>
        </p:spPr>
        <p:txBody>
          <a:bodyPr>
            <a:normAutofit/>
          </a:bodyPr>
          <a:lstStyle>
            <a:lvl1pPr algn="l">
              <a:defRPr sz="22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19DF-E6B0-47CB-9EC2-2FF6CB573B0D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3134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2849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658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959" y="6000750"/>
            <a:ext cx="2134791" cy="51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494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55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9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  <p:pic>
        <p:nvPicPr>
          <p:cNvPr id="2050" name="Picture 2" descr="\\Mac\Home\Boulot\On-Time Graphics\2019\Lessismore\תעסוקה שווה\losan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000" y="179571"/>
            <a:ext cx="612000" cy="6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237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טקסט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\Mac\Home\Boulot\On-Time Graphics\2019\Lessismore\תעסוקה שווה\logo_taasu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423" y="5814205"/>
            <a:ext cx="1424188" cy="89011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696000" y="5816585"/>
            <a:ext cx="10800000" cy="0"/>
          </a:xfrm>
          <a:prstGeom prst="line">
            <a:avLst/>
          </a:prstGeom>
          <a:ln>
            <a:solidFill>
              <a:srgbClr val="005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c\Home\Boulot\On-Time Graphics\2019\Lessismore\תעסוקה שווה\לוגו-חדש-ומעודכן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085" y="6095959"/>
            <a:ext cx="1695266" cy="408358"/>
          </a:xfrm>
          <a:prstGeom prst="rect">
            <a:avLst/>
          </a:prstGeom>
          <a:noFill/>
        </p:spPr>
      </p:pic>
      <p:pic>
        <p:nvPicPr>
          <p:cNvPr id="13" name="Picture 7" descr="\\Mac\Home\Boulot\On-Time Graphics\2019\Lessismore\תעסוקה שווה\Synergy Logo_Chosen_logo ver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653" y="6065861"/>
            <a:ext cx="1337662" cy="45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942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ac\Home\Boulot\On-Time Graphics\2019\Lessismore\תעסוקה שווה\losange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4502" y="-314145"/>
            <a:ext cx="7503544" cy="7503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203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9403" y="-459432"/>
            <a:ext cx="10972800" cy="1143000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360363" y="64482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767B651-202A-42D7-B28D-4E3FA1ED585E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2A2877">
                  <a:tint val="75000"/>
                </a:srgbClr>
              </a:solidFill>
            </a:endParaRPr>
          </a:p>
        </p:txBody>
      </p:sp>
      <p:cxnSp>
        <p:nvCxnSpPr>
          <p:cNvPr id="7" name="מחבר ישר 6"/>
          <p:cNvCxnSpPr/>
          <p:nvPr userDrawn="1"/>
        </p:nvCxnSpPr>
        <p:spPr>
          <a:xfrm flipH="1">
            <a:off x="6480043" y="714375"/>
            <a:ext cx="528058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667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Mac\Home\Boulot\On-Time Graphics\2019\Lessismore\תעסוקה שווה\PAG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348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09" y="-819472"/>
            <a:ext cx="10058400" cy="1450757"/>
          </a:xfrm>
        </p:spPr>
        <p:txBody>
          <a:bodyPr>
            <a:normAutofit/>
          </a:bodyPr>
          <a:lstStyle>
            <a:lvl1pPr algn="l">
              <a:defRPr sz="28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229" y="764704"/>
            <a:ext cx="10058401" cy="402336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1E6-36D6-44CE-9F68-F741ABC8FE40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914400">
              <a:defRPr/>
            </a:pPr>
            <a:fld id="{EC6BE530-A2DA-45E6-AB3B-AC3377430245}" type="slidenum">
              <a:rPr lang="he-IL" sz="1050" smtClean="0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he-IL" sz="1050" dirty="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9"/>
          <p:cNvCxnSpPr/>
          <p:nvPr userDrawn="1"/>
        </p:nvCxnSpPr>
        <p:spPr>
          <a:xfrm>
            <a:off x="2255573" y="6206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08" y="-891480"/>
            <a:ext cx="10058400" cy="1450757"/>
          </a:xfrm>
        </p:spPr>
        <p:txBody>
          <a:bodyPr>
            <a:normAutofit/>
          </a:bodyPr>
          <a:lstStyle>
            <a:lvl1pPr algn="l">
              <a:defRPr sz="2200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19DF-E6B0-47CB-9EC2-2FF6CB573B0D}" type="datetime8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04 פברואר 21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530-A2DA-45E6-AB3B-AC3377430245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3339" y="6453336"/>
            <a:ext cx="864096" cy="3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9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תי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1E770E7-69E0-4107-B5BB-641CA53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53AEAAE-764F-4ABE-B929-C0D12A30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D356CFE-BDA7-4837-81BE-E7A98E10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67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C12F5-EBFE-4422-86D8-B02038FAC900}" type="datetimeFigureOut">
              <a:rPr lang="he-IL" smtClean="0"/>
              <a:pPr/>
              <a:t>כ"ב/שבט/תשפ"א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9BAE3EC-DFC4-46B5-A45A-2FF6CEB4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7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D2D5EA1-86D0-4FBA-8EA4-ABE7881C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67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230C-EC2F-45DC-9A48-94AA877E2EE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2" r:id="rId5"/>
    <p:sldLayoutId id="2147483651" r:id="rId6"/>
    <p:sldLayoutId id="2147483751" r:id="rId7"/>
    <p:sldLayoutId id="2147483742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030062-3009-4C87-A8A6-10BE865E7AF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/>
              <a:t>כ"ב/שבט/תשפ"א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5955B0-7CC3-47A5-BD14-986BF3FCAB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3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1E770E7-69E0-4107-B5BB-641CA53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53AEAAE-764F-4ABE-B929-C0D12A30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D356CFE-BDA7-4837-81BE-E7A98E10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8C12F5-EBFE-4422-86D8-B02038FAC900}" type="datetimeFigureOut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כ"ב/שבט/תשפ"א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9BAE3EC-DFC4-46B5-A45A-2FF6CEB4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D2D5EA1-86D0-4FBA-8EA4-ABE7881C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D6230C-EC2F-45DC-9A48-94AA877E2EEC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 userDrawn="1"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6" name="Rectangle 7"/>
          <p:cNvSpPr/>
          <p:nvPr userDrawn="1"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1" name="מציין מיקום של מספר שקופית 5"/>
          <p:cNvSpPr txBox="1">
            <a:spLocks/>
          </p:cNvSpPr>
          <p:nvPr userDrawn="1"/>
        </p:nvSpPr>
        <p:spPr>
          <a:xfrm>
            <a:off x="11708050" y="6309320"/>
            <a:ext cx="628649" cy="501650"/>
          </a:xfrm>
          <a:prstGeom prst="rect">
            <a:avLst/>
          </a:prstGeom>
        </p:spPr>
        <p:txBody>
          <a:bodyPr rtlCol="1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E5194B56-7984-466E-B82B-AD450F2F9640}" type="slidenum">
              <a:rPr lang="he-IL" sz="1200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he-IL" sz="1200" dirty="0">
              <a:solidFill>
                <a:prstClr val="white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AB5B78B2-4870-4CCE-859C-D542C1CE75D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3" y="6381337"/>
            <a:ext cx="1612547" cy="4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1E770E7-69E0-4107-B5BB-641CA53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53AEAAE-764F-4ABE-B929-C0D12A30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D356CFE-BDA7-4837-81BE-E7A98E10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8C12F5-EBFE-4422-86D8-B02038FAC900}" type="datetimeFigureOut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כ"ב/שבט/תשפ"א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9BAE3EC-DFC4-46B5-A45A-2FF6CEB4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D2D5EA1-86D0-4FBA-8EA4-ABE7881C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D6230C-EC2F-45DC-9A48-94AA877E2EEC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1E770E7-69E0-4107-B5BB-641CA53C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53AEAAE-764F-4ABE-B929-C0D12A30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D356CFE-BDA7-4837-81BE-E7A98E10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8C12F5-EBFE-4422-86D8-B02038FAC900}" type="datetimeFigureOut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כ"ב/שבט/תשפ"א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9BAE3EC-DFC4-46B5-A45A-2FF6CEB4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D2D5EA1-86D0-4FBA-8EA4-ABE7881C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D6230C-EC2F-45DC-9A48-94AA877E2EEC}" type="slidenum">
              <a:rPr lang="he-IL" smtClean="0">
                <a:solidFill>
                  <a:srgbClr val="2A2877">
                    <a:tint val="75000"/>
                  </a:srgbClr>
                </a:solidFill>
              </a:rPr>
              <a:pPr defTabSz="914400"/>
              <a:t>‹#›</a:t>
            </a:fld>
            <a:endParaRPr lang="he-IL">
              <a:solidFill>
                <a:srgbClr val="2A287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4602" y="-171400"/>
            <a:ext cx="9702795" cy="6071459"/>
            <a:chOff x="4009507" y="1280161"/>
            <a:chExt cx="4189612" cy="3016596"/>
          </a:xfrm>
        </p:grpSpPr>
        <p:pic>
          <p:nvPicPr>
            <p:cNvPr id="1029" name="Picture 5" descr="\\Mac\Home\Boulot\On-Time Graphics\2019\Lessismore\תעסוקה שווה\logo_taasuk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9507" y="1280161"/>
              <a:ext cx="4189612" cy="2618508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538748" y="3765665"/>
              <a:ext cx="3092335" cy="0"/>
            </a:xfrm>
            <a:prstGeom prst="line">
              <a:avLst/>
            </a:prstGeom>
            <a:ln>
              <a:solidFill>
                <a:srgbClr val="005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\\Mac\Home\Boulot\On-Time Graphics\2019\Lessismore\תעסוקה שווה\לוגו-חדש-ומעודכן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1657" y="3905914"/>
              <a:ext cx="1622554" cy="390843"/>
            </a:xfrm>
            <a:prstGeom prst="rect">
              <a:avLst/>
            </a:prstGeom>
            <a:noFill/>
          </p:spPr>
        </p:pic>
      </p:grpSp>
      <p:pic>
        <p:nvPicPr>
          <p:cNvPr id="10" name="תמונה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9"/>
          <a:stretch/>
        </p:blipFill>
        <p:spPr bwMode="auto">
          <a:xfrm>
            <a:off x="2515525" y="5097419"/>
            <a:ext cx="2620371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xmlns="" id="{8505E8D9-43D3-41F0-B171-B03D8506BF68}"/>
              </a:ext>
            </a:extLst>
          </p:cNvPr>
          <p:cNvSpPr txBox="1"/>
          <p:nvPr/>
        </p:nvSpPr>
        <p:spPr>
          <a:xfrm>
            <a:off x="2096265" y="2634452"/>
            <a:ext cx="843043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7200" dirty="0" smtClean="0"/>
              <a:t>TA’ASUKA SHAVA</a:t>
            </a:r>
            <a:endParaRPr lang="he-IL" sz="7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EEBF1DE5-132F-4581-BB07-7F6738119168}"/>
              </a:ext>
            </a:extLst>
          </p:cNvPr>
          <p:cNvSpPr txBox="1"/>
          <p:nvPr/>
        </p:nvSpPr>
        <p:spPr>
          <a:xfrm>
            <a:off x="2064068" y="3881451"/>
            <a:ext cx="84304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Matching. Placement. Fulfillment.</a:t>
            </a:r>
            <a:endParaRPr lang="he-IL" sz="40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481BD20B-C958-442D-B4B0-9BE50119FC37}"/>
              </a:ext>
            </a:extLst>
          </p:cNvPr>
          <p:cNvSpPr txBox="1"/>
          <p:nvPr/>
        </p:nvSpPr>
        <p:spPr>
          <a:xfrm>
            <a:off x="5498433" y="5021685"/>
            <a:ext cx="33150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Ministry of Labor, Welfare &amp; Social Services</a:t>
            </a:r>
          </a:p>
          <a:p>
            <a:pPr algn="ctr"/>
            <a:r>
              <a:rPr lang="en-US" sz="1600" dirty="0"/>
              <a:t>Social Resilience for Israel</a:t>
            </a:r>
            <a:endParaRPr lang="he-IL" sz="16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C967E271-D6BB-4A26-9DE7-22170A7698AD}"/>
              </a:ext>
            </a:extLst>
          </p:cNvPr>
          <p:cNvSpPr txBox="1"/>
          <p:nvPr/>
        </p:nvSpPr>
        <p:spPr>
          <a:xfrm>
            <a:off x="2367610" y="5176280"/>
            <a:ext cx="16343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/>
              <a:t>Revadim</a:t>
            </a:r>
            <a:endParaRPr lang="en-US" sz="2000" b="1" dirty="0"/>
          </a:p>
          <a:p>
            <a:pPr algn="ctr"/>
            <a:r>
              <a:rPr lang="en-US" sz="1600" dirty="0"/>
              <a:t>Career Ltd.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06908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>
            <a:hlinkClick r:id="" action="ppaction://noaction"/>
          </p:cNvPr>
          <p:cNvSpPr/>
          <p:nvPr/>
        </p:nvSpPr>
        <p:spPr>
          <a:xfrm>
            <a:off x="5655304" y="1472547"/>
            <a:ext cx="1585109" cy="43858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Equal employment</a:t>
            </a:r>
          </a:p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Employers</a:t>
            </a:r>
          </a:p>
        </p:txBody>
      </p:sp>
      <p:sp>
        <p:nvSpPr>
          <p:cNvPr id="22" name="מלבן 21">
            <a:hlinkClick r:id="" action="ppaction://noaction"/>
          </p:cNvPr>
          <p:cNvSpPr/>
          <p:nvPr/>
        </p:nvSpPr>
        <p:spPr>
          <a:xfrm>
            <a:off x="8521519" y="2362793"/>
            <a:ext cx="1170967" cy="43858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Course for the training of supervisors and persons in charge</a:t>
            </a:r>
          </a:p>
        </p:txBody>
      </p:sp>
      <p:sp>
        <p:nvSpPr>
          <p:cNvPr id="24" name="מלבן 23">
            <a:hlinkClick r:id="" action="ppaction://noaction"/>
          </p:cNvPr>
          <p:cNvSpPr/>
          <p:nvPr/>
        </p:nvSpPr>
        <p:spPr>
          <a:xfrm>
            <a:off x="5406384" y="4445005"/>
            <a:ext cx="1585109" cy="253914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OJT</a:t>
            </a:r>
          </a:p>
        </p:txBody>
      </p:sp>
      <p:sp>
        <p:nvSpPr>
          <p:cNvPr id="25" name="מלבן 24">
            <a:hlinkClick r:id="" action="ppaction://noaction"/>
          </p:cNvPr>
          <p:cNvSpPr/>
          <p:nvPr/>
        </p:nvSpPr>
        <p:spPr>
          <a:xfrm>
            <a:off x="4121214" y="3053568"/>
            <a:ext cx="769399" cy="43858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Classroom at the Plant</a:t>
            </a:r>
          </a:p>
        </p:txBody>
      </p:sp>
      <p:sp>
        <p:nvSpPr>
          <p:cNvPr id="26" name="מלבן 25">
            <a:hlinkClick r:id="" action="ppaction://noaction"/>
          </p:cNvPr>
          <p:cNvSpPr/>
          <p:nvPr/>
        </p:nvSpPr>
        <p:spPr>
          <a:xfrm>
            <a:off x="7856141" y="2985876"/>
            <a:ext cx="870683" cy="438580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lmoni Neue Regular AAA"/>
                <a:ea typeface="+mn-ea"/>
              </a:rPr>
              <a:t>Employment Grant</a:t>
            </a:r>
          </a:p>
        </p:txBody>
      </p:sp>
      <p:grpSp>
        <p:nvGrpSpPr>
          <p:cNvPr id="28" name="קבוצה 38">
            <a:extLst>
              <a:ext uri="{FF2B5EF4-FFF2-40B4-BE49-F238E27FC236}">
                <a16:creationId xmlns:a16="http://schemas.microsoft.com/office/drawing/2014/main" xmlns="" id="{8BB60AB6-720D-4C5C-9B55-DFDF4835F55C}"/>
              </a:ext>
            </a:extLst>
          </p:cNvPr>
          <p:cNvGrpSpPr/>
          <p:nvPr/>
        </p:nvGrpSpPr>
        <p:grpSpPr>
          <a:xfrm>
            <a:off x="5255801" y="2135844"/>
            <a:ext cx="1788844" cy="3616664"/>
            <a:chOff x="3563888" y="2195076"/>
            <a:chExt cx="1788844" cy="3616663"/>
          </a:xfrm>
        </p:grpSpPr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xmlns="" id="{0EBC0DE9-ADF6-4C66-9325-404E4E7927EA}"/>
                </a:ext>
              </a:extLst>
            </p:cNvPr>
            <p:cNvSpPr/>
            <p:nvPr/>
          </p:nvSpPr>
          <p:spPr>
            <a:xfrm>
              <a:off x="3563888" y="4211301"/>
              <a:ext cx="178884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003F87"/>
                  </a:solidFill>
                  <a:latin typeface="Almoni Neue Regular AAA"/>
                  <a:ea typeface="+mn-ea"/>
                </a:rPr>
                <a:t>Raising awareness of the added value of employing workers with disabilities, increasing the number of people employed in the market and raising the average wage for workers with disabilities</a:t>
              </a:r>
              <a:br>
                <a:rPr lang="en-US" sz="1400" b="1">
                  <a:solidFill>
                    <a:srgbClr val="003F87"/>
                  </a:solidFill>
                  <a:latin typeface="Almoni Neue Regular AAA"/>
                  <a:ea typeface="+mn-ea"/>
                </a:rPr>
              </a:br>
              <a:endParaRPr lang="en-US" sz="1400" b="1">
                <a:solidFill>
                  <a:srgbClr val="003F87"/>
                </a:solidFill>
                <a:latin typeface="Almoni Neue Regular AAA"/>
                <a:ea typeface="+mn-ea"/>
              </a:endParaRPr>
            </a:p>
          </p:txBody>
        </p:sp>
        <p:cxnSp>
          <p:nvCxnSpPr>
            <p:cNvPr id="30" name="Straight Arrow Connector 36">
              <a:extLst>
                <a:ext uri="{FF2B5EF4-FFF2-40B4-BE49-F238E27FC236}">
                  <a16:creationId xmlns:a16="http://schemas.microsoft.com/office/drawing/2014/main" xmlns="" id="{84BAA1EA-1BA2-4B01-8BBB-E7FAD03D62FB}"/>
                </a:ext>
              </a:extLst>
            </p:cNvPr>
            <p:cNvCxnSpPr/>
            <p:nvPr/>
          </p:nvCxnSpPr>
          <p:spPr>
            <a:xfrm>
              <a:off x="4499992" y="3347205"/>
              <a:ext cx="0" cy="859536"/>
            </a:xfrm>
            <a:prstGeom prst="straightConnector1">
              <a:avLst/>
            </a:prstGeom>
            <a:noFill/>
            <a:ln w="28575">
              <a:solidFill>
                <a:srgbClr val="003F87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1" name="Oval 41">
              <a:extLst>
                <a:ext uri="{FF2B5EF4-FFF2-40B4-BE49-F238E27FC236}">
                  <a16:creationId xmlns:a16="http://schemas.microsoft.com/office/drawing/2014/main" xmlns="" id="{5A8970E1-4709-495F-A21A-A2133E5AC6CC}"/>
                </a:ext>
              </a:extLst>
            </p:cNvPr>
            <p:cNvSpPr/>
            <p:nvPr/>
          </p:nvSpPr>
          <p:spPr>
            <a:xfrm>
              <a:off x="3714473" y="2195076"/>
              <a:ext cx="1585109" cy="1343501"/>
            </a:xfrm>
            <a:prstGeom prst="ellipse">
              <a:avLst/>
            </a:prstGeom>
            <a:solidFill>
              <a:srgbClr val="003F7E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white"/>
                  </a:solidFill>
                </a:rPr>
                <a:t>Changing attitudes among employers</a:t>
              </a:r>
            </a:p>
          </p:txBody>
        </p:sp>
      </p:grpSp>
      <p:grpSp>
        <p:nvGrpSpPr>
          <p:cNvPr id="36" name="קבוצה 36">
            <a:extLst>
              <a:ext uri="{FF2B5EF4-FFF2-40B4-BE49-F238E27FC236}">
                <a16:creationId xmlns:a16="http://schemas.microsoft.com/office/drawing/2014/main" xmlns="" id="{7C555605-52B8-4ACB-ADCD-2B625675813F}"/>
              </a:ext>
            </a:extLst>
          </p:cNvPr>
          <p:cNvGrpSpPr/>
          <p:nvPr/>
        </p:nvGrpSpPr>
        <p:grpSpPr>
          <a:xfrm>
            <a:off x="7159301" y="2109058"/>
            <a:ext cx="2081977" cy="2827374"/>
            <a:chOff x="6913418" y="2193436"/>
            <a:chExt cx="2081977" cy="2827377"/>
          </a:xfrm>
        </p:grpSpPr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xmlns="" id="{5A5E23BC-7D84-47FE-9194-1C2BB34F47B8}"/>
                </a:ext>
              </a:extLst>
            </p:cNvPr>
            <p:cNvSpPr/>
            <p:nvPr/>
          </p:nvSpPr>
          <p:spPr>
            <a:xfrm>
              <a:off x="6913418" y="3851261"/>
              <a:ext cx="2081977" cy="1169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2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5B9BD5">
                      <a:lumMod val="50000"/>
                    </a:srgbClr>
                  </a:solidFill>
                  <a:latin typeface="Calibri"/>
                  <a:ea typeface="+mn-ea"/>
                  <a:cs typeface="Arial"/>
                </a:rPr>
                <a:t>Ongoing and personal accompaniment by a portfolio manager, providing answers to issues in terms of accompanying employers and many dilemmas regarding employees with disabilities</a:t>
              </a:r>
            </a:p>
          </p:txBody>
        </p:sp>
        <p:cxnSp>
          <p:nvCxnSpPr>
            <p:cNvPr id="38" name="Straight Arrow Connector 36">
              <a:extLst>
                <a:ext uri="{FF2B5EF4-FFF2-40B4-BE49-F238E27FC236}">
                  <a16:creationId xmlns:a16="http://schemas.microsoft.com/office/drawing/2014/main" xmlns="" id="{BA5E4A41-F1F7-42F5-9F46-37802499D5E6}"/>
                </a:ext>
              </a:extLst>
            </p:cNvPr>
            <p:cNvCxnSpPr/>
            <p:nvPr/>
          </p:nvCxnSpPr>
          <p:spPr>
            <a:xfrm rot="5400000">
              <a:off x="7725858" y="3562931"/>
              <a:ext cx="571504" cy="1588"/>
            </a:xfrm>
            <a:prstGeom prst="straightConnector1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743514B8-763E-4351-86E3-8F9D1AFED505}"/>
                </a:ext>
              </a:extLst>
            </p:cNvPr>
            <p:cNvSpPr/>
            <p:nvPr/>
          </p:nvSpPr>
          <p:spPr>
            <a:xfrm>
              <a:off x="7381610" y="2193436"/>
              <a:ext cx="1260000" cy="1260000"/>
            </a:xfrm>
            <a:prstGeom prst="ellipse">
              <a:avLst/>
            </a:prstGeom>
            <a:solidFill>
              <a:srgbClr val="005250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white"/>
                  </a:solidFill>
                </a:rPr>
                <a:t>Accompaniment and advice</a:t>
              </a: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xmlns="" id="{2EC01B68-A973-4C11-AEFF-3CD96DE4BF9F}"/>
              </a:ext>
            </a:extLst>
          </p:cNvPr>
          <p:cNvGrpSpPr/>
          <p:nvPr/>
        </p:nvGrpSpPr>
        <p:grpSpPr>
          <a:xfrm>
            <a:off x="3099201" y="1764937"/>
            <a:ext cx="1791403" cy="3618860"/>
            <a:chOff x="1872858" y="2064052"/>
            <a:chExt cx="1791402" cy="3618860"/>
          </a:xfrm>
        </p:grpSpPr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xmlns="" id="{E7D52CD3-6E5D-42FF-8C04-999845E59D67}"/>
                </a:ext>
              </a:extLst>
            </p:cNvPr>
            <p:cNvSpPr/>
            <p:nvPr/>
          </p:nvSpPr>
          <p:spPr>
            <a:xfrm>
              <a:off x="1872858" y="4513361"/>
              <a:ext cx="179140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C45D08"/>
                  </a:solidFill>
                  <a:latin typeface="Almoni Neue Regular AAA"/>
                  <a:ea typeface="+mn-ea"/>
                </a:rPr>
                <a:t>Assistance in complying with the requirements of the law and exercising rights, providing accommodations for workers with disabilities and mediating with the relevant government ministries</a:t>
              </a:r>
            </a:p>
          </p:txBody>
        </p:sp>
        <p:cxnSp>
          <p:nvCxnSpPr>
            <p:cNvPr id="42" name="Straight Arrow Connector 36">
              <a:extLst>
                <a:ext uri="{FF2B5EF4-FFF2-40B4-BE49-F238E27FC236}">
                  <a16:creationId xmlns:a16="http://schemas.microsoft.com/office/drawing/2014/main" xmlns="" id="{7EBF3E4B-395C-4E39-9C40-CA94AB5DA474}"/>
                </a:ext>
              </a:extLst>
            </p:cNvPr>
            <p:cNvCxnSpPr/>
            <p:nvPr/>
          </p:nvCxnSpPr>
          <p:spPr>
            <a:xfrm>
              <a:off x="2771800" y="3347205"/>
              <a:ext cx="0" cy="1224136"/>
            </a:xfrm>
            <a:prstGeom prst="straightConnector1">
              <a:avLst/>
            </a:prstGeom>
            <a:noFill/>
            <a:ln w="28575">
              <a:solidFill>
                <a:srgbClr val="C45D08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43" name="Oval 49">
              <a:extLst>
                <a:ext uri="{FF2B5EF4-FFF2-40B4-BE49-F238E27FC236}">
                  <a16:creationId xmlns:a16="http://schemas.microsoft.com/office/drawing/2014/main" xmlns="" id="{53B5E520-DFA3-4EB3-8C7F-16D7A8EEFD23}"/>
                </a:ext>
              </a:extLst>
            </p:cNvPr>
            <p:cNvSpPr/>
            <p:nvPr/>
          </p:nvSpPr>
          <p:spPr>
            <a:xfrm>
              <a:off x="1872858" y="2064052"/>
              <a:ext cx="1670192" cy="1493374"/>
            </a:xfrm>
            <a:prstGeom prst="ellipse">
              <a:avLst/>
            </a:prstGeom>
            <a:solidFill>
              <a:srgbClr val="C45D0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white"/>
                  </a:solidFill>
                </a:rPr>
                <a:t>Assistance</a:t>
              </a:r>
            </a:p>
          </p:txBody>
        </p:sp>
      </p:grpSp>
      <p:grpSp>
        <p:nvGrpSpPr>
          <p:cNvPr id="44" name="קבוצה 40">
            <a:extLst>
              <a:ext uri="{FF2B5EF4-FFF2-40B4-BE49-F238E27FC236}">
                <a16:creationId xmlns:a16="http://schemas.microsoft.com/office/drawing/2014/main" xmlns="" id="{06424F2A-3816-4659-8E9B-84259B7B2EC2}"/>
              </a:ext>
            </a:extLst>
          </p:cNvPr>
          <p:cNvGrpSpPr/>
          <p:nvPr/>
        </p:nvGrpSpPr>
        <p:grpSpPr>
          <a:xfrm>
            <a:off x="1388137" y="1611845"/>
            <a:ext cx="1621339" cy="2573227"/>
            <a:chOff x="251520" y="2193436"/>
            <a:chExt cx="1621338" cy="2573226"/>
          </a:xfrm>
        </p:grpSpPr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xmlns="" id="{62552311-22BA-4510-9FF7-BDBB862171E7}"/>
                </a:ext>
              </a:extLst>
            </p:cNvPr>
            <p:cNvSpPr/>
            <p:nvPr/>
          </p:nvSpPr>
          <p:spPr>
            <a:xfrm>
              <a:off x="251520" y="4027998"/>
              <a:ext cx="16213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B0003B"/>
                  </a:solidFill>
                  <a:latin typeface="Almoni Neue Regular AAA"/>
                  <a:ea typeface="+mn-ea"/>
                </a:rPr>
                <a:t>Training for employers on employing people with disabilities</a:t>
              </a:r>
            </a:p>
          </p:txBody>
        </p:sp>
        <p:cxnSp>
          <p:nvCxnSpPr>
            <p:cNvPr id="46" name="Straight Arrow Connector 36">
              <a:extLst>
                <a:ext uri="{FF2B5EF4-FFF2-40B4-BE49-F238E27FC236}">
                  <a16:creationId xmlns:a16="http://schemas.microsoft.com/office/drawing/2014/main" xmlns="" id="{4DFE9262-392B-4033-95B2-879B689AFC38}"/>
                </a:ext>
              </a:extLst>
            </p:cNvPr>
            <p:cNvCxnSpPr/>
            <p:nvPr/>
          </p:nvCxnSpPr>
          <p:spPr>
            <a:xfrm>
              <a:off x="1052804" y="3419213"/>
              <a:ext cx="0" cy="648072"/>
            </a:xfrm>
            <a:prstGeom prst="straightConnector1">
              <a:avLst/>
            </a:prstGeom>
            <a:noFill/>
            <a:ln w="28575">
              <a:solidFill>
                <a:srgbClr val="B0003B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47" name="Oval 53">
              <a:extLst>
                <a:ext uri="{FF2B5EF4-FFF2-40B4-BE49-F238E27FC236}">
                  <a16:creationId xmlns:a16="http://schemas.microsoft.com/office/drawing/2014/main" xmlns="" id="{A0D8C8E3-97E4-4952-BB95-46DDDD041022}"/>
                </a:ext>
              </a:extLst>
            </p:cNvPr>
            <p:cNvSpPr/>
            <p:nvPr/>
          </p:nvSpPr>
          <p:spPr>
            <a:xfrm>
              <a:off x="251520" y="2193436"/>
              <a:ext cx="1431283" cy="1260000"/>
            </a:xfrm>
            <a:prstGeom prst="ellipse">
              <a:avLst/>
            </a:prstGeom>
            <a:solidFill>
              <a:srgbClr val="B000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white"/>
                  </a:solidFill>
                </a:rPr>
                <a:t>Training</a:t>
              </a:r>
            </a:p>
          </p:txBody>
        </p:sp>
      </p:grpSp>
      <p:sp>
        <p:nvSpPr>
          <p:cNvPr id="48" name="כותרת 1">
            <a:extLst>
              <a:ext uri="{FF2B5EF4-FFF2-40B4-BE49-F238E27FC236}">
                <a16:creationId xmlns:a16="http://schemas.microsoft.com/office/drawing/2014/main" xmlns="" id="{9E3A9551-6DE8-4345-A41B-F0F30D2788FC}"/>
              </a:ext>
            </a:extLst>
          </p:cNvPr>
          <p:cNvSpPr txBox="1">
            <a:spLocks/>
          </p:cNvSpPr>
          <p:nvPr/>
        </p:nvSpPr>
        <p:spPr>
          <a:xfrm>
            <a:off x="1851889" y="332736"/>
            <a:ext cx="8596668" cy="1228224"/>
          </a:xfrm>
          <a:prstGeom prst="rect">
            <a:avLst/>
          </a:prstGeom>
        </p:spPr>
        <p:txBody>
          <a:bodyPr lIns="68574" tIns="34289" rIns="68574" bIns="34289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600" b="1">
                <a:solidFill>
                  <a:srgbClr val="00AEEF">
                    <a:lumMod val="75000"/>
                  </a:srgbClr>
                </a:solidFill>
                <a:cs typeface="+mn-cs"/>
              </a:rPr>
              <a:t>Employers</a:t>
            </a:r>
          </a:p>
        </p:txBody>
      </p:sp>
      <p:grpSp>
        <p:nvGrpSpPr>
          <p:cNvPr id="49" name="קבוצה 37">
            <a:extLst>
              <a:ext uri="{FF2B5EF4-FFF2-40B4-BE49-F238E27FC236}">
                <a16:creationId xmlns:a16="http://schemas.microsoft.com/office/drawing/2014/main" xmlns="" id="{37CA2E46-2031-4CFC-8961-0D2D3BF24A6D}"/>
              </a:ext>
            </a:extLst>
          </p:cNvPr>
          <p:cNvGrpSpPr/>
          <p:nvPr/>
        </p:nvGrpSpPr>
        <p:grpSpPr>
          <a:xfrm>
            <a:off x="9346463" y="1143993"/>
            <a:ext cx="2214711" cy="3847166"/>
            <a:chOff x="5508104" y="2237288"/>
            <a:chExt cx="1512168" cy="3179035"/>
          </a:xfrm>
        </p:grpSpPr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xmlns="" id="{23B92D4F-9C68-4478-9362-0D6FD64EAA44}"/>
                </a:ext>
              </a:extLst>
            </p:cNvPr>
            <p:cNvSpPr/>
            <p:nvPr/>
          </p:nvSpPr>
          <p:spPr>
            <a:xfrm>
              <a:off x="5508104" y="4449886"/>
              <a:ext cx="1512168" cy="966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A5A5A5">
                      <a:lumMod val="50000"/>
                    </a:srgbClr>
                  </a:solidFill>
                  <a:latin typeface="Almoni Neue Regular AAA"/>
                  <a:ea typeface="+mn-ea"/>
                </a:rPr>
                <a:t>Professional recruitment and placement services of employees with disabilities, for companies and public bodies, while presenting the added value of employing workers with disabilities</a:t>
              </a:r>
            </a:p>
          </p:txBody>
        </p:sp>
        <p:cxnSp>
          <p:nvCxnSpPr>
            <p:cNvPr id="51" name="Straight Arrow Connector 36">
              <a:extLst>
                <a:ext uri="{FF2B5EF4-FFF2-40B4-BE49-F238E27FC236}">
                  <a16:creationId xmlns:a16="http://schemas.microsoft.com/office/drawing/2014/main" xmlns="" id="{A02F879C-1550-428F-819E-85656C185F00}"/>
                </a:ext>
              </a:extLst>
            </p:cNvPr>
            <p:cNvCxnSpPr/>
            <p:nvPr/>
          </p:nvCxnSpPr>
          <p:spPr>
            <a:xfrm>
              <a:off x="6228184" y="3585790"/>
              <a:ext cx="0" cy="859536"/>
            </a:xfrm>
            <a:prstGeom prst="straightConnector1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52" name="Oval 45">
              <a:extLst>
                <a:ext uri="{FF2B5EF4-FFF2-40B4-BE49-F238E27FC236}">
                  <a16:creationId xmlns:a16="http://schemas.microsoft.com/office/drawing/2014/main" xmlns="" id="{8232B9F1-0CF0-4850-A02B-7D38F0FE42C1}"/>
                </a:ext>
              </a:extLst>
            </p:cNvPr>
            <p:cNvSpPr/>
            <p:nvPr/>
          </p:nvSpPr>
          <p:spPr>
            <a:xfrm>
              <a:off x="5645736" y="2237288"/>
              <a:ext cx="1180243" cy="133903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white"/>
                  </a:solidFill>
                </a:rPr>
                <a:t>Recruitment &amp; Placement </a:t>
              </a: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419771" y="5538687"/>
            <a:ext cx="1432127" cy="1086097"/>
            <a:chOff x="-7246543" y="4330876"/>
            <a:chExt cx="2652797" cy="1945923"/>
          </a:xfrm>
        </p:grpSpPr>
        <p:pic>
          <p:nvPicPr>
            <p:cNvPr id="5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95"/>
            <a:stretch/>
          </p:blipFill>
          <p:spPr bwMode="auto">
            <a:xfrm>
              <a:off x="-7246543" y="4330876"/>
              <a:ext cx="2652797" cy="16744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46543" y="5733874"/>
              <a:ext cx="2628900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6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2">
            <a:extLst>
              <a:ext uri="{FF2B5EF4-FFF2-40B4-BE49-F238E27FC236}">
                <a16:creationId xmlns:a16="http://schemas.microsoft.com/office/drawing/2014/main" xmlns="" id="{5A95FEAC-BA5F-4B49-BB35-21EEA02529A0}"/>
              </a:ext>
            </a:extLst>
          </p:cNvPr>
          <p:cNvSpPr txBox="1"/>
          <p:nvPr/>
        </p:nvSpPr>
        <p:spPr>
          <a:xfrm>
            <a:off x="-10309" y="188643"/>
            <a:ext cx="12250993" cy="180972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1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Who we are </a:t>
            </a:r>
          </a:p>
          <a:p>
            <a:pPr algn="ctr"/>
            <a:r>
              <a:rPr lang="en-US" i="1" dirty="0" err="1" smtClean="0"/>
              <a:t>Ta’asuka</a:t>
            </a:r>
            <a:r>
              <a:rPr lang="en-US" i="1" dirty="0" smtClean="0"/>
              <a:t> </a:t>
            </a:r>
            <a:r>
              <a:rPr lang="en-US" i="1" dirty="0" err="1" smtClean="0"/>
              <a:t>Shava</a:t>
            </a:r>
            <a:r>
              <a:rPr lang="en-US" dirty="0" smtClean="0"/>
              <a:t>  is </a:t>
            </a:r>
            <a:r>
              <a:rPr lang="en-US" dirty="0"/>
              <a:t>a government program that unifies services related to employment of people with disabilities, both for </a:t>
            </a:r>
            <a:r>
              <a:rPr lang="en-US" u="sng" dirty="0"/>
              <a:t>the job seeker</a:t>
            </a:r>
            <a:r>
              <a:rPr lang="en-US" dirty="0"/>
              <a:t> and for </a:t>
            </a:r>
            <a:r>
              <a:rPr lang="en-US" u="sng" dirty="0"/>
              <a:t>the employer</a:t>
            </a:r>
            <a:r>
              <a:rPr lang="en-US" dirty="0"/>
              <a:t>, under one roof.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xmlns="" id="{BD92DFF9-5D00-4FB7-90E3-0CA93100E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19420"/>
              </p:ext>
            </p:extLst>
          </p:nvPr>
        </p:nvGraphicFramePr>
        <p:xfrm>
          <a:off x="239351" y="2708920"/>
          <a:ext cx="1148753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אליפסה 3">
            <a:extLst>
              <a:ext uri="{FF2B5EF4-FFF2-40B4-BE49-F238E27FC236}">
                <a16:creationId xmlns:a16="http://schemas.microsoft.com/office/drawing/2014/main" xmlns="" id="{9FA19EEC-FB97-4D5F-BF2B-FF5D70256C4C}"/>
              </a:ext>
            </a:extLst>
          </p:cNvPr>
          <p:cNvSpPr/>
          <p:nvPr/>
        </p:nvSpPr>
        <p:spPr>
          <a:xfrm>
            <a:off x="3845024" y="2579300"/>
            <a:ext cx="4267200" cy="2937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en-US" sz="3200">
                <a:solidFill>
                  <a:prstClr val="white"/>
                </a:solidFill>
              </a:rPr>
              <a:t>Integrating people with disabilities into employment </a:t>
            </a:r>
          </a:p>
        </p:txBody>
      </p:sp>
    </p:spTree>
    <p:extLst>
      <p:ext uri="{BB962C8B-B14F-4D97-AF65-F5344CB8AC3E}">
        <p14:creationId xmlns:p14="http://schemas.microsoft.com/office/powerpoint/2010/main" val="127197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609600" y="929268"/>
            <a:ext cx="10972800" cy="452596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in 5 people is a person with a disability.</a:t>
            </a:r>
          </a:p>
          <a:p>
            <a:pPr marL="0" indent="0">
              <a:buNone/>
            </a:pPr>
            <a:endParaRPr lang="he-IL" dirty="0"/>
          </a:p>
          <a:p>
            <a:r>
              <a:rPr lang="en-US" dirty="0"/>
              <a:t>During the COVID-19 pandemic, people with disabilities were 3.8 times more likely than the rest of the population to be sent on unpaid leave</a:t>
            </a:r>
            <a:r>
              <a:rPr lang="en-US" dirty="0" smtClean="0"/>
              <a:t>.</a:t>
            </a:r>
          </a:p>
          <a:p>
            <a:endParaRPr lang="he-IL" dirty="0"/>
          </a:p>
          <a:p>
            <a:r>
              <a:rPr lang="en-US" dirty="0"/>
              <a:t>Looking at the person first, not the limitation.</a:t>
            </a:r>
          </a:p>
          <a:p>
            <a:endParaRPr lang="he-IL" dirty="0"/>
          </a:p>
          <a:p>
            <a:r>
              <a:rPr lang="en-US" dirty="0"/>
              <a:t>People with disabilities can fit into a wide variety of functions and roles.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609600" y="35776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/>
              <a:t>People with Disabilities – </a:t>
            </a:r>
          </a:p>
        </p:txBody>
      </p:sp>
    </p:spTree>
    <p:extLst>
      <p:ext uri="{BB962C8B-B14F-4D97-AF65-F5344CB8AC3E}">
        <p14:creationId xmlns:p14="http://schemas.microsoft.com/office/powerpoint/2010/main" val="357798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" descr="disab symb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572" y="1914248"/>
            <a:ext cx="2378848" cy="237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752" y="4437112"/>
            <a:ext cx="4511204" cy="96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כותרת 2"/>
          <p:cNvSpPr txBox="1">
            <a:spLocks/>
          </p:cNvSpPr>
          <p:nvPr/>
        </p:nvSpPr>
        <p:spPr bwMode="auto">
          <a:xfrm>
            <a:off x="1412578" y="714278"/>
            <a:ext cx="7618195" cy="79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Defining a universal symbol - but a diverse reality</a:t>
            </a:r>
          </a:p>
        </p:txBody>
      </p:sp>
    </p:spTree>
    <p:extLst>
      <p:ext uri="{BB962C8B-B14F-4D97-AF65-F5344CB8AC3E}">
        <p14:creationId xmlns:p14="http://schemas.microsoft.com/office/powerpoint/2010/main" val="24681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53"/>
          <p:cNvGrpSpPr/>
          <p:nvPr/>
        </p:nvGrpSpPr>
        <p:grpSpPr>
          <a:xfrm>
            <a:off x="5879786" y="2204865"/>
            <a:ext cx="1800391" cy="1682677"/>
            <a:chOff x="4219409" y="2203523"/>
            <a:chExt cx="1800391" cy="168267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747" t="57247" r="5402" b="33684"/>
            <a:stretch>
              <a:fillRect/>
            </a:stretch>
          </p:blipFill>
          <p:spPr bwMode="auto">
            <a:xfrm>
              <a:off x="4267200" y="3352800"/>
              <a:ext cx="1752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מלבן מעוגל 23"/>
            <p:cNvSpPr/>
            <p:nvPr/>
          </p:nvSpPr>
          <p:spPr>
            <a:xfrm rot="20812999">
              <a:off x="4219409" y="2203523"/>
              <a:ext cx="1430505" cy="1198303"/>
            </a:xfrm>
            <a:prstGeom prst="roundRect">
              <a:avLst/>
            </a:prstGeom>
            <a:solidFill>
              <a:srgbClr val="6C25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endParaRPr lang="he-IL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קבוצה 35"/>
          <p:cNvGrpSpPr/>
          <p:nvPr/>
        </p:nvGrpSpPr>
        <p:grpSpPr>
          <a:xfrm>
            <a:off x="3215680" y="2204864"/>
            <a:ext cx="1433510" cy="1636490"/>
            <a:chOff x="2920565" y="2060848"/>
            <a:chExt cx="1433510" cy="163649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 l="37333" t="49474" r="52943" b="40162"/>
            <a:stretch>
              <a:fillRect/>
            </a:stretch>
          </p:blipFill>
          <p:spPr bwMode="auto">
            <a:xfrm flipH="1">
              <a:off x="3138940" y="2617218"/>
              <a:ext cx="1215135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מלבן מעוגל 19"/>
            <p:cNvSpPr/>
            <p:nvPr/>
          </p:nvSpPr>
          <p:spPr>
            <a:xfrm rot="20914716">
              <a:off x="2920565" y="2060848"/>
              <a:ext cx="1290982" cy="1232842"/>
            </a:xfrm>
            <a:prstGeom prst="roundRect">
              <a:avLst/>
            </a:prstGeom>
            <a:solidFill>
              <a:srgbClr val="B000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endParaRPr lang="he-IL" sz="3000" b="1">
                <a:solidFill>
                  <a:prstClr val="white"/>
                </a:solidFill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351586" y="3542380"/>
            <a:ext cx="7704856" cy="16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קבוצה 51"/>
          <p:cNvGrpSpPr/>
          <p:nvPr/>
        </p:nvGrpSpPr>
        <p:grpSpPr>
          <a:xfrm>
            <a:off x="8475986" y="2315344"/>
            <a:ext cx="1796480" cy="1473696"/>
            <a:chOff x="7452320" y="2382416"/>
            <a:chExt cx="1691680" cy="1473696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/>
            </a:blip>
            <a:srcRect l="37333" t="49474" r="52943" b="40162"/>
            <a:stretch>
              <a:fillRect/>
            </a:stretch>
          </p:blipFill>
          <p:spPr bwMode="auto">
            <a:xfrm>
              <a:off x="8077200" y="3246512"/>
              <a:ext cx="685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הסבר מלבני מעוגל 24"/>
            <p:cNvSpPr/>
            <p:nvPr/>
          </p:nvSpPr>
          <p:spPr>
            <a:xfrm>
              <a:off x="7452320" y="2382416"/>
              <a:ext cx="1691680" cy="1141040"/>
            </a:xfrm>
            <a:prstGeom prst="wedgeRoundRectCallout">
              <a:avLst>
                <a:gd name="adj1" fmla="val 196"/>
                <a:gd name="adj2" fmla="val 48388"/>
                <a:gd name="adj3" fmla="val 16667"/>
              </a:avLst>
            </a:prstGeom>
            <a:solidFill>
              <a:srgbClr val="0052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endParaRPr lang="he-IL" sz="1800">
                <a:solidFill>
                  <a:prstClr val="white"/>
                </a:solidFill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30000"/>
          </a:blip>
          <a:srcRect l="72988" t="57247" r="15126" b="33684"/>
          <a:stretch>
            <a:fillRect/>
          </a:stretch>
        </p:blipFill>
        <p:spPr bwMode="auto">
          <a:xfrm>
            <a:off x="2567608" y="3350041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הסבר אליפטי 40"/>
          <p:cNvSpPr/>
          <p:nvPr/>
        </p:nvSpPr>
        <p:spPr>
          <a:xfrm rot="21235065">
            <a:off x="1782900" y="1995791"/>
            <a:ext cx="1574452" cy="1582154"/>
          </a:xfrm>
          <a:prstGeom prst="wedgeEllipseCallout">
            <a:avLst>
              <a:gd name="adj1" fmla="val 30266"/>
              <a:gd name="adj2" fmla="val 36859"/>
            </a:avLst>
          </a:prstGeom>
          <a:solidFill>
            <a:srgbClr val="5D743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06396" y="2348880"/>
            <a:ext cx="14151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800" b="1" dirty="0">
                <a:solidFill>
                  <a:prstClr val="white"/>
                </a:solidFill>
              </a:rPr>
              <a:t>Promoting employment diversity</a:t>
            </a:r>
          </a:p>
        </p:txBody>
      </p:sp>
      <p:sp>
        <p:nvSpPr>
          <p:cNvPr id="27" name="הסבר אליפטי 26"/>
          <p:cNvSpPr/>
          <p:nvPr/>
        </p:nvSpPr>
        <p:spPr>
          <a:xfrm rot="2468548">
            <a:off x="7137741" y="2187092"/>
            <a:ext cx="1543657" cy="1534936"/>
          </a:xfrm>
          <a:prstGeom prst="wedgeEllipseCallout">
            <a:avLst>
              <a:gd name="adj1" fmla="val 36060"/>
              <a:gd name="adj2" fmla="val 53053"/>
            </a:avLst>
          </a:prstGeom>
          <a:solidFill>
            <a:srgbClr val="C45D0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3954" y="2204865"/>
            <a:ext cx="1872207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</a:rPr>
              <a:t>Promoting 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creativity 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and innovation 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within the organization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2734" y="2422630"/>
            <a:ext cx="149354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Creating a positive organizational climate</a:t>
            </a:r>
          </a:p>
        </p:txBody>
      </p:sp>
      <p:grpSp>
        <p:nvGrpSpPr>
          <p:cNvPr id="6" name="קבוצה 54"/>
          <p:cNvGrpSpPr/>
          <p:nvPr/>
        </p:nvGrpSpPr>
        <p:grpSpPr>
          <a:xfrm>
            <a:off x="4411596" y="2076018"/>
            <a:ext cx="1612397" cy="1496998"/>
            <a:chOff x="2523831" y="2093486"/>
            <a:chExt cx="1612397" cy="149699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563457" flipH="1">
              <a:off x="2703766" y="2093486"/>
              <a:ext cx="1405187" cy="149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הסבר אליפטי 22"/>
            <p:cNvSpPr/>
            <p:nvPr/>
          </p:nvSpPr>
          <p:spPr>
            <a:xfrm rot="1282766">
              <a:off x="2523831" y="2162207"/>
              <a:ext cx="1612397" cy="1349915"/>
            </a:xfrm>
            <a:prstGeom prst="wedgeEllipseCallout">
              <a:avLst>
                <a:gd name="adj1" fmla="val 30266"/>
                <a:gd name="adj2" fmla="val 36859"/>
              </a:avLst>
            </a:prstGeom>
            <a:solidFill>
              <a:srgbClr val="003F7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endParaRPr lang="he-IL" sz="180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31504" y="2361654"/>
            <a:ext cx="18865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800" b="1" dirty="0">
                <a:solidFill>
                  <a:prstClr val="white"/>
                </a:solidFill>
              </a:rPr>
              <a:t>Meeting </a:t>
            </a:r>
            <a:br>
              <a:rPr lang="en-US" sz="1800" b="1" dirty="0">
                <a:solidFill>
                  <a:prstClr val="white"/>
                </a:solidFill>
              </a:rPr>
            </a:br>
            <a:r>
              <a:rPr lang="en-US" sz="1800" b="1" dirty="0">
                <a:solidFill>
                  <a:prstClr val="white"/>
                </a:solidFill>
              </a:rPr>
              <a:t>the Law </a:t>
            </a:r>
            <a:br>
              <a:rPr lang="en-US" sz="1800" b="1" dirty="0">
                <a:solidFill>
                  <a:prstClr val="white"/>
                </a:solidFill>
              </a:rPr>
            </a:br>
            <a:r>
              <a:rPr lang="en-US" sz="1800" b="1" dirty="0">
                <a:solidFill>
                  <a:prstClr val="white"/>
                </a:solidFill>
              </a:rPr>
              <a:t>requirements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79705" y="2422630"/>
            <a:ext cx="17927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white"/>
                </a:solidFill>
              </a:rPr>
              <a:t>Broadening the </a:t>
            </a:r>
            <a:br>
              <a:rPr lang="en-US" sz="1200" b="1" dirty="0">
                <a:solidFill>
                  <a:prstClr val="white"/>
                </a:solidFill>
              </a:rPr>
            </a:br>
            <a:r>
              <a:rPr lang="en-US" sz="1200" b="1" dirty="0">
                <a:solidFill>
                  <a:prstClr val="white"/>
                </a:solidFill>
              </a:rPr>
              <a:t>diversity of candidates </a:t>
            </a:r>
            <a:br>
              <a:rPr lang="en-US" sz="1200" b="1" dirty="0">
                <a:solidFill>
                  <a:prstClr val="white"/>
                </a:solidFill>
              </a:rPr>
            </a:br>
            <a:r>
              <a:rPr lang="en-US" sz="1200" b="1" dirty="0">
                <a:solidFill>
                  <a:prstClr val="white"/>
                </a:solidFill>
              </a:rPr>
              <a:t>available for recruitment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67808" y="2204865"/>
            <a:ext cx="16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00"/>
            <a:r>
              <a:rPr lang="en-US" sz="1800" b="1" dirty="0">
                <a:solidFill>
                  <a:prstClr val="white"/>
                </a:solidFill>
              </a:rPr>
              <a:t>Increasing the circle </a:t>
            </a:r>
            <a:br>
              <a:rPr lang="en-US" sz="1800" b="1" dirty="0">
                <a:solidFill>
                  <a:prstClr val="white"/>
                </a:solidFill>
              </a:rPr>
            </a:br>
            <a:r>
              <a:rPr lang="en-US" sz="1800" b="1" dirty="0">
                <a:solidFill>
                  <a:prstClr val="white"/>
                </a:solidFill>
              </a:rPr>
              <a:t>of customers</a:t>
            </a:r>
          </a:p>
        </p:txBody>
      </p:sp>
      <p:sp>
        <p:nvSpPr>
          <p:cNvPr id="26" name="כותרת 2"/>
          <p:cNvSpPr txBox="1">
            <a:spLocks/>
          </p:cNvSpPr>
          <p:nvPr/>
        </p:nvSpPr>
        <p:spPr bwMode="auto">
          <a:xfrm>
            <a:off x="2351586" y="429767"/>
            <a:ext cx="8174379" cy="79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Hiring employees with disabilities - it's worth it and it's important!</a:t>
            </a:r>
          </a:p>
        </p:txBody>
      </p:sp>
    </p:spTree>
    <p:extLst>
      <p:ext uri="{BB962C8B-B14F-4D97-AF65-F5344CB8AC3E}">
        <p14:creationId xmlns:p14="http://schemas.microsoft.com/office/powerpoint/2010/main" val="193450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09600" y="6960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/>
              <a:t>Hiring employees with disabilities - it's worth it!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768076" y="980728"/>
            <a:ext cx="3936437" cy="1224136"/>
            <a:chOff x="5364088" y="980728"/>
            <a:chExt cx="2952328" cy="1224136"/>
          </a:xfrm>
        </p:grpSpPr>
        <p:sp>
          <p:nvSpPr>
            <p:cNvPr id="4" name="מלבן 3"/>
            <p:cNvSpPr/>
            <p:nvPr/>
          </p:nvSpPr>
          <p:spPr>
            <a:xfrm>
              <a:off x="5364088" y="980728"/>
              <a:ext cx="2952328" cy="1224136"/>
            </a:xfrm>
            <a:prstGeom prst="rect">
              <a:avLst/>
            </a:prstGeom>
            <a:solidFill>
              <a:srgbClr val="FFC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5" name="מלבן 4"/>
            <p:cNvSpPr/>
            <p:nvPr/>
          </p:nvSpPr>
          <p:spPr>
            <a:xfrm>
              <a:off x="5400600" y="1052736"/>
              <a:ext cx="28083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Promoting employment diversity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Expanding the range of worldviews and capabilities within the organization, increasing creativity and "thinking outside the box"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286304" y="2453704"/>
            <a:ext cx="2963175" cy="1728216"/>
            <a:chOff x="3285723" y="2525712"/>
            <a:chExt cx="2222381" cy="1728216"/>
          </a:xfrm>
        </p:grpSpPr>
        <p:sp>
          <p:nvSpPr>
            <p:cNvPr id="7" name="מלבן 6"/>
            <p:cNvSpPr/>
            <p:nvPr/>
          </p:nvSpPr>
          <p:spPr>
            <a:xfrm>
              <a:off x="3285723" y="2525712"/>
              <a:ext cx="2196832" cy="1728216"/>
            </a:xfrm>
            <a:prstGeom prst="rect">
              <a:avLst/>
            </a:prstGeom>
            <a:solidFill>
              <a:srgbClr val="B3A2C7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312448" y="2601222"/>
              <a:ext cx="21956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prstClr val="black"/>
                  </a:solidFill>
                </a:rPr>
                <a:t>Produce a positive </a:t>
              </a:r>
              <a:br>
                <a:rPr lang="en-US" sz="1800" b="1" dirty="0">
                  <a:solidFill>
                    <a:prstClr val="black"/>
                  </a:solidFill>
                </a:rPr>
              </a:br>
              <a:r>
                <a:rPr lang="en-US" sz="1800" b="1" dirty="0">
                  <a:solidFill>
                    <a:prstClr val="black"/>
                  </a:solidFill>
                </a:rPr>
                <a:t>organizational climate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Improving the satisfaction and commitment of all employees, who are proud to work in a value-based workplace</a:t>
              </a: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815413" y="980728"/>
            <a:ext cx="4992555" cy="1272337"/>
            <a:chOff x="971600" y="980728"/>
            <a:chExt cx="3744416" cy="1272337"/>
          </a:xfrm>
        </p:grpSpPr>
        <p:sp>
          <p:nvSpPr>
            <p:cNvPr id="10" name="מלבן 9"/>
            <p:cNvSpPr/>
            <p:nvPr/>
          </p:nvSpPr>
          <p:spPr>
            <a:xfrm>
              <a:off x="1043608" y="980728"/>
              <a:ext cx="3672408" cy="1224136"/>
            </a:xfrm>
            <a:prstGeom prst="rect">
              <a:avLst/>
            </a:prstGeom>
            <a:solidFill>
              <a:srgbClr val="8EB4E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11" name="מלבן 10"/>
            <p:cNvSpPr/>
            <p:nvPr/>
          </p:nvSpPr>
          <p:spPr>
            <a:xfrm>
              <a:off x="971600" y="1052736"/>
              <a:ext cx="36358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Expanding the circle of customers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Strengthening the organization's reputation as a social-oriented and value-based entity, exposure to customers with disabilities and their families, gaining an advantage in tenders in Israel and abroad</a:t>
              </a: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289488" y="2492920"/>
            <a:ext cx="3360373" cy="1728192"/>
            <a:chOff x="144016" y="2492896"/>
            <a:chExt cx="2520280" cy="1728192"/>
          </a:xfrm>
        </p:grpSpPr>
        <p:sp>
          <p:nvSpPr>
            <p:cNvPr id="13" name="מלבן 12"/>
            <p:cNvSpPr/>
            <p:nvPr/>
          </p:nvSpPr>
          <p:spPr>
            <a:xfrm>
              <a:off x="180528" y="2492896"/>
              <a:ext cx="2483768" cy="1728192"/>
            </a:xfrm>
            <a:prstGeom prst="rect">
              <a:avLst/>
            </a:prstGeom>
            <a:solidFill>
              <a:srgbClr val="C00000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144016" y="2492896"/>
              <a:ext cx="237626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Increasing the attractiveness of the organization in the eyes of candidates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</a:rPr>
                <a:t>Especially members of Generation Y, who appreciate value-based organizations that integrate diverse populations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8188071" y="2470258"/>
            <a:ext cx="3274287" cy="1750854"/>
            <a:chOff x="6227009" y="2542266"/>
            <a:chExt cx="2403598" cy="1750854"/>
          </a:xfrm>
        </p:grpSpPr>
        <p:sp>
          <p:nvSpPr>
            <p:cNvPr id="16" name="מלבן 15"/>
            <p:cNvSpPr/>
            <p:nvPr/>
          </p:nvSpPr>
          <p:spPr>
            <a:xfrm>
              <a:off x="6227009" y="2564904"/>
              <a:ext cx="2377440" cy="1728216"/>
            </a:xfrm>
            <a:prstGeom prst="rect">
              <a:avLst/>
            </a:prstGeom>
            <a:solidFill>
              <a:srgbClr val="83B0BB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6254343" y="2542266"/>
              <a:ext cx="23762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Increasing the number of candidates available for recruitment</a:t>
              </a:r>
              <a:r>
                <a:rPr lang="en-US" dirty="0">
                  <a:solidFill>
                    <a:prstClr val="black"/>
                  </a:solidFill>
                </a:rPr>
                <a:t>
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Exposure to a large population of people with diverse abilities and a desire to integrate into the organization</a:t>
              </a:r>
              <a:r>
                <a:rPr lang="en-US" sz="1100" dirty="0">
                  <a:solidFill>
                    <a:prstClr val="black"/>
                  </a:solidFill>
                </a:rPr>
                <a:t> 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6768077" y="4581128"/>
            <a:ext cx="4221483" cy="1371600"/>
            <a:chOff x="5510432" y="4581128"/>
            <a:chExt cx="3166112" cy="1371600"/>
          </a:xfrm>
        </p:grpSpPr>
        <p:sp>
          <p:nvSpPr>
            <p:cNvPr id="19" name="מלבן 18"/>
            <p:cNvSpPr/>
            <p:nvPr/>
          </p:nvSpPr>
          <p:spPr>
            <a:xfrm>
              <a:off x="5510432" y="4581128"/>
              <a:ext cx="3166112" cy="1371600"/>
            </a:xfrm>
            <a:prstGeom prst="rect">
              <a:avLst/>
            </a:prstGeom>
            <a:solidFill>
              <a:srgbClr val="BFBFBF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20" name="מלבן 19"/>
            <p:cNvSpPr/>
            <p:nvPr/>
          </p:nvSpPr>
          <p:spPr>
            <a:xfrm>
              <a:off x="5510432" y="4697268"/>
              <a:ext cx="309634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prstClr val="black"/>
                  </a:solidFill>
                </a:rPr>
                <a:t>Do the right thing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Taking part in improving the quality of life of employees with disabilities and leading social and economic change in Israel</a:t>
              </a:r>
              <a:r>
                <a:rPr lang="en-US" sz="1600" dirty="0">
                  <a:solidFill>
                    <a:prstClr val="black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1391477" y="4484143"/>
            <a:ext cx="4416491" cy="1371600"/>
            <a:chOff x="1043608" y="4509120"/>
            <a:chExt cx="3312368" cy="1371600"/>
          </a:xfrm>
        </p:grpSpPr>
        <p:sp>
          <p:nvSpPr>
            <p:cNvPr id="22" name="מלבן 21"/>
            <p:cNvSpPr/>
            <p:nvPr/>
          </p:nvSpPr>
          <p:spPr>
            <a:xfrm>
              <a:off x="1043608" y="4509120"/>
              <a:ext cx="3312368" cy="1371600"/>
            </a:xfrm>
            <a:prstGeom prst="rect">
              <a:avLst/>
            </a:prstGeom>
            <a:solidFill>
              <a:srgbClr val="0066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23" name="מלבן 22"/>
            <p:cNvSpPr/>
            <p:nvPr/>
          </p:nvSpPr>
          <p:spPr>
            <a:xfrm>
              <a:off x="1043608" y="4509120"/>
              <a:ext cx="316835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prstClr val="black"/>
                  </a:solidFill>
                </a:rPr>
                <a:t>Meeting the requirements of the law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Equal Rights for Persons with Disabilities Law (5748-1988), 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Extension Order to Encourage and Increase Employment of Persons with Disabilities (2014)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2499" y="836712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955" y="836712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710" y="2348880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2260" y="2348880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0530" y="4365105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955" y="4268120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84574" y="2348880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147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392318" y="106118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At least 20% general disability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Living area: </a:t>
            </a:r>
            <a:r>
              <a:rPr lang="en-US" sz="2000" dirty="0" err="1">
                <a:solidFill>
                  <a:prstClr val="black"/>
                </a:solidFill>
              </a:rPr>
              <a:t>Hadera</a:t>
            </a:r>
            <a:r>
              <a:rPr lang="en-US" sz="2000" dirty="0">
                <a:solidFill>
                  <a:prstClr val="black"/>
                </a:solidFill>
              </a:rPr>
              <a:t> - Ashdod</a:t>
            </a:r>
          </a:p>
          <a:p>
            <a:pPr marL="800100" lvl="1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Infrastructures: Ashdod, Rehovot, </a:t>
            </a:r>
            <a:r>
              <a:rPr lang="en-US" sz="2000" dirty="0" err="1">
                <a:solidFill>
                  <a:prstClr val="black"/>
                </a:solidFill>
              </a:rPr>
              <a:t>Ramla</a:t>
            </a:r>
            <a:r>
              <a:rPr lang="en-US" sz="2000" dirty="0">
                <a:solidFill>
                  <a:prstClr val="black"/>
                </a:solidFill>
              </a:rPr>
              <a:t>-Lod, </a:t>
            </a:r>
            <a:r>
              <a:rPr lang="en-US" sz="2000" dirty="0" err="1">
                <a:solidFill>
                  <a:prstClr val="black"/>
                </a:solidFill>
              </a:rPr>
              <a:t>Bnei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Brak</a:t>
            </a:r>
            <a:r>
              <a:rPr lang="en-US" sz="2000" dirty="0">
                <a:solidFill>
                  <a:prstClr val="black"/>
                </a:solidFill>
              </a:rPr>
              <a:t>, Tel Aviv, Netanya, </a:t>
            </a:r>
            <a:r>
              <a:rPr lang="en-US" sz="2000" dirty="0" err="1">
                <a:solidFill>
                  <a:prstClr val="black"/>
                </a:solidFill>
              </a:rPr>
              <a:t>Tira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Baqa</a:t>
            </a:r>
            <a:r>
              <a:rPr lang="en-US" sz="2000" dirty="0">
                <a:solidFill>
                  <a:prstClr val="black"/>
                </a:solidFill>
              </a:rPr>
              <a:t> al-</a:t>
            </a:r>
            <a:r>
              <a:rPr lang="en-US" sz="2000" dirty="0" err="1">
                <a:solidFill>
                  <a:prstClr val="black"/>
                </a:solidFill>
              </a:rPr>
              <a:t>Gharbiya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Students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Does not work or works up to 50% position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Not an IDF disabled veteran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Not a work-injury casualty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Does not receive other employment accompaniment</a:t>
            </a:r>
          </a:p>
          <a:p>
            <a:pPr marL="342900" indent="-342900" defTabSz="914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Not a participant of a rehabilitation program of the Israel National Insurance Institute (</a:t>
            </a:r>
            <a:r>
              <a:rPr lang="en-US" sz="2000" i="1" dirty="0" err="1">
                <a:solidFill>
                  <a:prstClr val="black"/>
                </a:solidFill>
              </a:rPr>
              <a:t>Bituach</a:t>
            </a:r>
            <a:r>
              <a:rPr lang="en-US" sz="2000" i="1" dirty="0">
                <a:solidFill>
                  <a:prstClr val="black"/>
                </a:solidFill>
              </a:rPr>
              <a:t> Leumi</a:t>
            </a:r>
            <a:r>
              <a:rPr lang="en-US" sz="2000" dirty="0">
                <a:solidFill>
                  <a:prstClr val="black"/>
                </a:solidFill>
              </a:rPr>
              <a:t>) 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7381" y="404664"/>
            <a:ext cx="10972800" cy="86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1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Who is the service suitable for?</a:t>
            </a:r>
            <a:br>
              <a:rPr lang="en-US"/>
            </a:br>
            <a:endParaRPr lang="en-US"/>
          </a:p>
        </p:txBody>
      </p:sp>
      <p:pic>
        <p:nvPicPr>
          <p:cNvPr id="5" name="Picture 2" descr="C:\Users\maya\AppData\Local\Microsoft\Windows\Temporary Internet Files\Content.IE5\US59R1JW\100px-Symbol_O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67" y="3265465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a\AppData\Local\Microsoft\Windows\Temporary Internet Files\Content.IE5\US59R1JW\100px-Symbol_O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75" y="3633894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a\AppData\Local\Microsoft\Windows\Temporary Internet Files\Content.IE5\US59R1JW\100px-Symbol_O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62" y="2929485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a\AppData\Local\Microsoft\Windows\Temporary Internet Files\Content.IE5\US59R1JW\100px-Symbol_O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71" y="4062354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r="50000"/>
          <a:stretch/>
        </p:blipFill>
        <p:spPr>
          <a:xfrm>
            <a:off x="0" y="1"/>
            <a:ext cx="5728846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38">
            <a:extLst>
              <a:ext uri="{FF2B5EF4-FFF2-40B4-BE49-F238E27FC236}">
                <a16:creationId xmlns:a16="http://schemas.microsoft.com/office/drawing/2014/main" xmlns="" id="{8BB60AB6-720D-4C5C-9B55-DFDF4835F55C}"/>
              </a:ext>
            </a:extLst>
          </p:cNvPr>
          <p:cNvGrpSpPr/>
          <p:nvPr/>
        </p:nvGrpSpPr>
        <p:grpSpPr>
          <a:xfrm>
            <a:off x="3989388" y="2538130"/>
            <a:ext cx="1788844" cy="2744467"/>
            <a:chOff x="3563574" y="2182304"/>
            <a:chExt cx="1788844" cy="2744467"/>
          </a:xfrm>
        </p:grpSpPr>
        <p:sp>
          <p:nvSpPr>
            <p:cNvPr id="3" name="Rectangle 40">
              <a:extLst>
                <a:ext uri="{FF2B5EF4-FFF2-40B4-BE49-F238E27FC236}">
                  <a16:creationId xmlns:a16="http://schemas.microsoft.com/office/drawing/2014/main" xmlns="" id="{0EBC0DE9-ADF6-4C66-9325-404E4E7927EA}"/>
                </a:ext>
              </a:extLst>
            </p:cNvPr>
            <p:cNvSpPr/>
            <p:nvPr/>
          </p:nvSpPr>
          <p:spPr>
            <a:xfrm>
              <a:off x="3563574" y="4003441"/>
              <a:ext cx="17888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003F87"/>
                  </a:solidFill>
                </a:rPr>
                <a:t>Accessibility, accommodations, travel refunds and more...</a:t>
              </a:r>
            </a:p>
          </p:txBody>
        </p:sp>
        <p:cxnSp>
          <p:nvCxnSpPr>
            <p:cNvPr id="4" name="Straight Arrow Connector 36">
              <a:extLst>
                <a:ext uri="{FF2B5EF4-FFF2-40B4-BE49-F238E27FC236}">
                  <a16:creationId xmlns:a16="http://schemas.microsoft.com/office/drawing/2014/main" xmlns="" id="{84BAA1EA-1BA2-4B01-8BBB-E7FAD03D62FB}"/>
                </a:ext>
              </a:extLst>
            </p:cNvPr>
            <p:cNvCxnSpPr>
              <a:stCxn id="5" idx="4"/>
              <a:endCxn id="3" idx="0"/>
            </p:cNvCxnSpPr>
            <p:nvPr/>
          </p:nvCxnSpPr>
          <p:spPr>
            <a:xfrm>
              <a:off x="4348816" y="3419213"/>
              <a:ext cx="109180" cy="584228"/>
            </a:xfrm>
            <a:prstGeom prst="straightConnector1">
              <a:avLst/>
            </a:prstGeom>
            <a:noFill/>
            <a:ln w="28575">
              <a:solidFill>
                <a:srgbClr val="003F87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5" name="Oval 41">
              <a:extLst>
                <a:ext uri="{FF2B5EF4-FFF2-40B4-BE49-F238E27FC236}">
                  <a16:creationId xmlns:a16="http://schemas.microsoft.com/office/drawing/2014/main" xmlns="" id="{5A8970E1-4709-495F-A21A-A2133E5AC6CC}"/>
                </a:ext>
              </a:extLst>
            </p:cNvPr>
            <p:cNvSpPr/>
            <p:nvPr/>
          </p:nvSpPr>
          <p:spPr>
            <a:xfrm>
              <a:off x="3563574" y="2182304"/>
              <a:ext cx="1570484" cy="1236909"/>
            </a:xfrm>
            <a:prstGeom prst="ellipse">
              <a:avLst/>
            </a:prstGeom>
            <a:solidFill>
              <a:srgbClr val="003F7E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800" b="1" dirty="0">
                  <a:solidFill>
                    <a:prstClr val="white"/>
                  </a:solidFill>
                </a:rPr>
                <a:t>Basket of </a:t>
              </a:r>
              <a:r>
                <a:rPr lang="en-US" sz="1800" b="1" dirty="0" smtClean="0">
                  <a:solidFill>
                    <a:prstClr val="white"/>
                  </a:solidFill>
                </a:rPr>
                <a:t>services</a:t>
              </a:r>
              <a:endParaRPr lang="en-US" sz="1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קבוצה 37">
            <a:extLst>
              <a:ext uri="{FF2B5EF4-FFF2-40B4-BE49-F238E27FC236}">
                <a16:creationId xmlns:a16="http://schemas.microsoft.com/office/drawing/2014/main" xmlns="" id="{5A70A1AF-D28A-467A-895D-57A566A6A8FC}"/>
              </a:ext>
            </a:extLst>
          </p:cNvPr>
          <p:cNvGrpSpPr/>
          <p:nvPr/>
        </p:nvGrpSpPr>
        <p:grpSpPr>
          <a:xfrm>
            <a:off x="5778232" y="2034074"/>
            <a:ext cx="1662321" cy="3654031"/>
            <a:chOff x="5352418" y="2123069"/>
            <a:chExt cx="1662321" cy="3654031"/>
          </a:xfrm>
        </p:grpSpPr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xmlns="" id="{7A1A0F67-437C-40D3-8DED-81D3318C4370}"/>
                </a:ext>
              </a:extLst>
            </p:cNvPr>
            <p:cNvSpPr/>
            <p:nvPr/>
          </p:nvSpPr>
          <p:spPr>
            <a:xfrm>
              <a:off x="5501750" y="4453661"/>
              <a:ext cx="151216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srgbClr val="A5A5A5">
                      <a:lumMod val="50000"/>
                    </a:srgbClr>
                  </a:solidFill>
                </a:rPr>
                <a:t>Participation in soft skills workshops and professional workshops </a:t>
              </a:r>
            </a:p>
          </p:txBody>
        </p:sp>
        <p:cxnSp>
          <p:nvCxnSpPr>
            <p:cNvPr id="8" name="Straight Arrow Connector 36">
              <a:extLst>
                <a:ext uri="{FF2B5EF4-FFF2-40B4-BE49-F238E27FC236}">
                  <a16:creationId xmlns:a16="http://schemas.microsoft.com/office/drawing/2014/main" xmlns="" id="{033900EF-ABA4-4C76-BE5E-E3AB558FEB79}"/>
                </a:ext>
              </a:extLst>
            </p:cNvPr>
            <p:cNvCxnSpPr>
              <a:stCxn id="9" idx="4"/>
              <a:endCxn id="7" idx="0"/>
            </p:cNvCxnSpPr>
            <p:nvPr/>
          </p:nvCxnSpPr>
          <p:spPr>
            <a:xfrm>
              <a:off x="6183579" y="3636878"/>
              <a:ext cx="74255" cy="816783"/>
            </a:xfrm>
            <a:prstGeom prst="straightConnector1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9" name="Oval 45">
              <a:extLst>
                <a:ext uri="{FF2B5EF4-FFF2-40B4-BE49-F238E27FC236}">
                  <a16:creationId xmlns:a16="http://schemas.microsoft.com/office/drawing/2014/main" xmlns="" id="{D44A2AD5-AC15-4B87-AF73-6C4755F0B1B8}"/>
                </a:ext>
              </a:extLst>
            </p:cNvPr>
            <p:cNvSpPr/>
            <p:nvPr/>
          </p:nvSpPr>
          <p:spPr>
            <a:xfrm>
              <a:off x="5352418" y="2123069"/>
              <a:ext cx="1662321" cy="1513809"/>
            </a:xfrm>
            <a:prstGeom prst="ellipse">
              <a:avLst/>
            </a:prstGeom>
            <a:solidFill>
              <a:srgbClr val="5D743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400" b="1" dirty="0">
                  <a:solidFill>
                    <a:prstClr val="white"/>
                  </a:solidFill>
                </a:rPr>
                <a:t>Workshops</a:t>
              </a:r>
            </a:p>
          </p:txBody>
        </p:sp>
      </p:grpSp>
      <p:grpSp>
        <p:nvGrpSpPr>
          <p:cNvPr id="10" name="קבוצה 36">
            <a:extLst>
              <a:ext uri="{FF2B5EF4-FFF2-40B4-BE49-F238E27FC236}">
                <a16:creationId xmlns:a16="http://schemas.microsoft.com/office/drawing/2014/main" xmlns="" id="{7C555605-52B8-4ACB-ADCD-2B625675813F}"/>
              </a:ext>
            </a:extLst>
          </p:cNvPr>
          <p:cNvGrpSpPr/>
          <p:nvPr/>
        </p:nvGrpSpPr>
        <p:grpSpPr>
          <a:xfrm>
            <a:off x="7499407" y="2526584"/>
            <a:ext cx="2081977" cy="3025145"/>
            <a:chOff x="6970621" y="2181890"/>
            <a:chExt cx="2081977" cy="3025145"/>
          </a:xfrm>
        </p:grpSpPr>
        <p:sp>
          <p:nvSpPr>
            <p:cNvPr id="11" name="Rectangle 35">
              <a:extLst>
                <a:ext uri="{FF2B5EF4-FFF2-40B4-BE49-F238E27FC236}">
                  <a16:creationId xmlns:a16="http://schemas.microsoft.com/office/drawing/2014/main" xmlns="" id="{5A5E23BC-7D84-47FE-9194-1C2BB34F47B8}"/>
                </a:ext>
              </a:extLst>
            </p:cNvPr>
            <p:cNvSpPr/>
            <p:nvPr/>
          </p:nvSpPr>
          <p:spPr>
            <a:xfrm>
              <a:off x="6970621" y="4006706"/>
              <a:ext cx="20819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1800" b="1" dirty="0">
                  <a:solidFill>
                    <a:srgbClr val="5B9BD5">
                      <a:lumMod val="50000"/>
                    </a:srgbClr>
                  </a:solidFill>
                  <a:latin typeface="Calibri"/>
                  <a:cs typeface="Arial"/>
                </a:rPr>
                <a:t>Build a work plan with the participant prior to entering the work circle </a:t>
              </a:r>
            </a:p>
          </p:txBody>
        </p:sp>
        <p:cxnSp>
          <p:nvCxnSpPr>
            <p:cNvPr id="12" name="Straight Arrow Connector 36">
              <a:extLst>
                <a:ext uri="{FF2B5EF4-FFF2-40B4-BE49-F238E27FC236}">
                  <a16:creationId xmlns:a16="http://schemas.microsoft.com/office/drawing/2014/main" xmlns="" id="{BA5E4A41-F1F7-42F5-9F46-37802499D5E6}"/>
                </a:ext>
              </a:extLst>
            </p:cNvPr>
            <p:cNvCxnSpPr>
              <a:stCxn id="13" idx="4"/>
              <a:endCxn id="11" idx="0"/>
            </p:cNvCxnSpPr>
            <p:nvPr/>
          </p:nvCxnSpPr>
          <p:spPr>
            <a:xfrm>
              <a:off x="8011609" y="3441890"/>
              <a:ext cx="1" cy="564816"/>
            </a:xfrm>
            <a:prstGeom prst="straightConnector1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13" name="Oval 37">
              <a:extLst>
                <a:ext uri="{FF2B5EF4-FFF2-40B4-BE49-F238E27FC236}">
                  <a16:creationId xmlns:a16="http://schemas.microsoft.com/office/drawing/2014/main" xmlns="" id="{743514B8-763E-4351-86E3-8F9D1AFED505}"/>
                </a:ext>
              </a:extLst>
            </p:cNvPr>
            <p:cNvSpPr/>
            <p:nvPr/>
          </p:nvSpPr>
          <p:spPr>
            <a:xfrm>
              <a:off x="7381609" y="2181890"/>
              <a:ext cx="1260000" cy="1260000"/>
            </a:xfrm>
            <a:prstGeom prst="ellipse">
              <a:avLst/>
            </a:prstGeom>
            <a:solidFill>
              <a:srgbClr val="005250"/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800" b="1">
                  <a:solidFill>
                    <a:prstClr val="white"/>
                  </a:solidFill>
                </a:rPr>
                <a:t>Work Plan</a:t>
              </a:r>
            </a:p>
          </p:txBody>
        </p:sp>
      </p:grpSp>
      <p:grpSp>
        <p:nvGrpSpPr>
          <p:cNvPr id="14" name="קבוצה 39">
            <a:extLst>
              <a:ext uri="{FF2B5EF4-FFF2-40B4-BE49-F238E27FC236}">
                <a16:creationId xmlns:a16="http://schemas.microsoft.com/office/drawing/2014/main" xmlns="" id="{2EC01B68-A973-4C11-AEFF-3CD96DE4BF9F}"/>
              </a:ext>
            </a:extLst>
          </p:cNvPr>
          <p:cNvGrpSpPr/>
          <p:nvPr/>
        </p:nvGrpSpPr>
        <p:grpSpPr>
          <a:xfrm>
            <a:off x="2289287" y="2034074"/>
            <a:ext cx="1825570" cy="3887846"/>
            <a:chOff x="1863473" y="2064052"/>
            <a:chExt cx="1825570" cy="3887846"/>
          </a:xfrm>
        </p:grpSpPr>
        <p:sp>
          <p:nvSpPr>
            <p:cNvPr id="15" name="Rectangle 47">
              <a:extLst>
                <a:ext uri="{FF2B5EF4-FFF2-40B4-BE49-F238E27FC236}">
                  <a16:creationId xmlns:a16="http://schemas.microsoft.com/office/drawing/2014/main" xmlns="" id="{E7D52CD3-6E5D-42FF-8C04-999845E59D67}"/>
                </a:ext>
              </a:extLst>
            </p:cNvPr>
            <p:cNvSpPr/>
            <p:nvPr/>
          </p:nvSpPr>
          <p:spPr>
            <a:xfrm>
              <a:off x="1897641" y="4382238"/>
              <a:ext cx="179140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srgbClr val="C45D08"/>
                  </a:solidFill>
                </a:rPr>
                <a:t>Accompaniment during professional training (vouchers, funded by an operator, etc...)</a:t>
              </a:r>
            </a:p>
          </p:txBody>
        </p:sp>
        <p:cxnSp>
          <p:nvCxnSpPr>
            <p:cNvPr id="16" name="Straight Arrow Connector 36">
              <a:extLst>
                <a:ext uri="{FF2B5EF4-FFF2-40B4-BE49-F238E27FC236}">
                  <a16:creationId xmlns:a16="http://schemas.microsoft.com/office/drawing/2014/main" xmlns="" id="{7EBF3E4B-395C-4E39-9C40-CA94AB5DA474}"/>
                </a:ext>
              </a:extLst>
            </p:cNvPr>
            <p:cNvCxnSpPr>
              <a:stCxn id="17" idx="4"/>
              <a:endCxn id="15" idx="0"/>
            </p:cNvCxnSpPr>
            <p:nvPr/>
          </p:nvCxnSpPr>
          <p:spPr>
            <a:xfrm>
              <a:off x="2703262" y="3557426"/>
              <a:ext cx="90080" cy="824812"/>
            </a:xfrm>
            <a:prstGeom prst="straightConnector1">
              <a:avLst/>
            </a:prstGeom>
            <a:noFill/>
            <a:ln w="28575">
              <a:solidFill>
                <a:srgbClr val="C45D08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17" name="Oval 49">
              <a:extLst>
                <a:ext uri="{FF2B5EF4-FFF2-40B4-BE49-F238E27FC236}">
                  <a16:creationId xmlns:a16="http://schemas.microsoft.com/office/drawing/2014/main" xmlns="" id="{53B5E520-DFA3-4EB3-8C7F-16D7A8EEFD23}"/>
                </a:ext>
              </a:extLst>
            </p:cNvPr>
            <p:cNvSpPr/>
            <p:nvPr/>
          </p:nvSpPr>
          <p:spPr>
            <a:xfrm>
              <a:off x="1863473" y="2064052"/>
              <a:ext cx="1679577" cy="1493374"/>
            </a:xfrm>
            <a:prstGeom prst="ellipse">
              <a:avLst/>
            </a:prstGeom>
            <a:solidFill>
              <a:srgbClr val="C45D0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400" b="1" dirty="0">
                  <a:solidFill>
                    <a:prstClr val="white"/>
                  </a:solidFill>
                </a:rPr>
                <a:t>Vocational training</a:t>
              </a:r>
            </a:p>
          </p:txBody>
        </p:sp>
      </p:grpSp>
      <p:grpSp>
        <p:nvGrpSpPr>
          <p:cNvPr id="18" name="קבוצה 40">
            <a:extLst>
              <a:ext uri="{FF2B5EF4-FFF2-40B4-BE49-F238E27FC236}">
                <a16:creationId xmlns:a16="http://schemas.microsoft.com/office/drawing/2014/main" xmlns="" id="{06424F2A-3816-4659-8E9B-84259B7B2EC2}"/>
              </a:ext>
            </a:extLst>
          </p:cNvPr>
          <p:cNvGrpSpPr/>
          <p:nvPr/>
        </p:nvGrpSpPr>
        <p:grpSpPr>
          <a:xfrm>
            <a:off x="667949" y="2526584"/>
            <a:ext cx="1621338" cy="2748146"/>
            <a:chOff x="242135" y="2181890"/>
            <a:chExt cx="1621338" cy="2748146"/>
          </a:xfrm>
        </p:grpSpPr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xmlns="" id="{62552311-22BA-4510-9FF7-BDBB862171E7}"/>
                </a:ext>
              </a:extLst>
            </p:cNvPr>
            <p:cNvSpPr/>
            <p:nvPr/>
          </p:nvSpPr>
          <p:spPr>
            <a:xfrm>
              <a:off x="242135" y="4006706"/>
              <a:ext cx="16213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B0003B"/>
                  </a:solidFill>
                </a:rPr>
                <a:t>Mediating and locating suitable jobs</a:t>
              </a:r>
            </a:p>
          </p:txBody>
        </p:sp>
        <p:cxnSp>
          <p:nvCxnSpPr>
            <p:cNvPr id="20" name="Straight Arrow Connector 36">
              <a:extLst>
                <a:ext uri="{FF2B5EF4-FFF2-40B4-BE49-F238E27FC236}">
                  <a16:creationId xmlns:a16="http://schemas.microsoft.com/office/drawing/2014/main" xmlns="" id="{4DFE9262-392B-4033-95B2-879B689AFC38}"/>
                </a:ext>
              </a:extLst>
            </p:cNvPr>
            <p:cNvCxnSpPr>
              <a:stCxn id="21" idx="4"/>
              <a:endCxn id="19" idx="0"/>
            </p:cNvCxnSpPr>
            <p:nvPr/>
          </p:nvCxnSpPr>
          <p:spPr>
            <a:xfrm>
              <a:off x="1052804" y="3441890"/>
              <a:ext cx="0" cy="564816"/>
            </a:xfrm>
            <a:prstGeom prst="straightConnector1">
              <a:avLst/>
            </a:prstGeom>
            <a:noFill/>
            <a:ln w="28575">
              <a:solidFill>
                <a:srgbClr val="B0003B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21" name="Oval 53">
              <a:extLst>
                <a:ext uri="{FF2B5EF4-FFF2-40B4-BE49-F238E27FC236}">
                  <a16:creationId xmlns:a16="http://schemas.microsoft.com/office/drawing/2014/main" xmlns="" id="{A0D8C8E3-97E4-4952-BB95-46DDDD041022}"/>
                </a:ext>
              </a:extLst>
            </p:cNvPr>
            <p:cNvSpPr/>
            <p:nvPr/>
          </p:nvSpPr>
          <p:spPr>
            <a:xfrm>
              <a:off x="422804" y="2181890"/>
              <a:ext cx="1260000" cy="1260000"/>
            </a:xfrm>
            <a:prstGeom prst="ellipse">
              <a:avLst/>
            </a:prstGeom>
            <a:solidFill>
              <a:srgbClr val="B000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200" b="1" dirty="0" err="1" smtClean="0">
                  <a:solidFill>
                    <a:prstClr val="white"/>
                  </a:solidFill>
                </a:rPr>
                <a:t>Placemnt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קבוצה 37">
            <a:extLst>
              <a:ext uri="{FF2B5EF4-FFF2-40B4-BE49-F238E27FC236}">
                <a16:creationId xmlns:a16="http://schemas.microsoft.com/office/drawing/2014/main" xmlns="" id="{37CA2E46-2031-4CFC-8961-0D2D3BF24A6D}"/>
              </a:ext>
            </a:extLst>
          </p:cNvPr>
          <p:cNvGrpSpPr/>
          <p:nvPr/>
        </p:nvGrpSpPr>
        <p:grpSpPr>
          <a:xfrm>
            <a:off x="9638070" y="2034074"/>
            <a:ext cx="1519342" cy="3804145"/>
            <a:chOff x="5500930" y="2123069"/>
            <a:chExt cx="1519342" cy="3804145"/>
          </a:xfrm>
        </p:grpSpPr>
        <p:sp>
          <p:nvSpPr>
            <p:cNvPr id="24" name="Rectangle 43">
              <a:extLst>
                <a:ext uri="{FF2B5EF4-FFF2-40B4-BE49-F238E27FC236}">
                  <a16:creationId xmlns:a16="http://schemas.microsoft.com/office/drawing/2014/main" xmlns="" id="{23B92D4F-9C68-4478-9362-0D6FD64EAA44}"/>
                </a:ext>
              </a:extLst>
            </p:cNvPr>
            <p:cNvSpPr/>
            <p:nvPr/>
          </p:nvSpPr>
          <p:spPr>
            <a:xfrm>
              <a:off x="5508104" y="4449886"/>
              <a:ext cx="151216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A5A5A5">
                      <a:lumMod val="50000"/>
                    </a:srgbClr>
                  </a:solidFill>
                </a:rPr>
                <a:t>Familiarity with the job seeker, the strengths and barriers</a:t>
              </a:r>
            </a:p>
          </p:txBody>
        </p:sp>
        <p:cxnSp>
          <p:nvCxnSpPr>
            <p:cNvPr id="25" name="Straight Arrow Connector 36">
              <a:extLst>
                <a:ext uri="{FF2B5EF4-FFF2-40B4-BE49-F238E27FC236}">
                  <a16:creationId xmlns:a16="http://schemas.microsoft.com/office/drawing/2014/main" xmlns="" id="{A02F879C-1550-428F-819E-85656C185F00}"/>
                </a:ext>
              </a:extLst>
            </p:cNvPr>
            <p:cNvCxnSpPr/>
            <p:nvPr/>
          </p:nvCxnSpPr>
          <p:spPr>
            <a:xfrm>
              <a:off x="6228184" y="3585790"/>
              <a:ext cx="0" cy="859536"/>
            </a:xfrm>
            <a:prstGeom prst="straightConnector1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26" name="Oval 45">
              <a:extLst>
                <a:ext uri="{FF2B5EF4-FFF2-40B4-BE49-F238E27FC236}">
                  <a16:creationId xmlns:a16="http://schemas.microsoft.com/office/drawing/2014/main" xmlns="" id="{8232B9F1-0CF0-4850-A02B-7D38F0FE42C1}"/>
                </a:ext>
              </a:extLst>
            </p:cNvPr>
            <p:cNvSpPr/>
            <p:nvPr/>
          </p:nvSpPr>
          <p:spPr>
            <a:xfrm>
              <a:off x="5500930" y="2123069"/>
              <a:ext cx="1513809" cy="151380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00"/>
              <a:r>
                <a:rPr lang="en-US" sz="1800" b="1">
                  <a:solidFill>
                    <a:prstClr val="white"/>
                  </a:solidFill>
                </a:rPr>
                <a:t>Intake </a:t>
              </a:r>
            </a:p>
          </p:txBody>
        </p:sp>
      </p:grpSp>
      <p:sp>
        <p:nvSpPr>
          <p:cNvPr id="28" name="כותרת 2"/>
          <p:cNvSpPr txBox="1">
            <a:spLocks/>
          </p:cNvSpPr>
          <p:nvPr/>
        </p:nvSpPr>
        <p:spPr bwMode="auto">
          <a:xfrm>
            <a:off x="4655840" y="247073"/>
            <a:ext cx="7049446" cy="79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/>
              <a:t>The process of working with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378350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557875" y="2062037"/>
            <a:ext cx="9235440" cy="3303559"/>
            <a:chOff x="1469072" y="1853633"/>
            <a:chExt cx="9235440" cy="3303559"/>
          </a:xfrm>
        </p:grpSpPr>
        <p:sp>
          <p:nvSpPr>
            <p:cNvPr id="5" name="Shape 368"/>
            <p:cNvSpPr/>
            <p:nvPr/>
          </p:nvSpPr>
          <p:spPr>
            <a:xfrm flipV="1">
              <a:off x="1521648" y="2920748"/>
              <a:ext cx="9144000" cy="0"/>
            </a:xfrm>
            <a:prstGeom prst="line">
              <a:avLst/>
            </a:prstGeom>
            <a:ln w="152400">
              <a:solidFill>
                <a:srgbClr val="2E2B7B"/>
              </a:solidFill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lIns="45718" tIns="45718" rIns="45718" bIns="45718"/>
            <a:lstStyle/>
            <a:p>
              <a:pPr defTabSz="914400">
                <a:defRPr/>
              </a:pPr>
              <a:endParaRPr sz="1100" b="1">
                <a:solidFill>
                  <a:prstClr val="black"/>
                </a:solidFill>
                <a:cs typeface="Yaguar" pitchFamily="2" charset="-79"/>
              </a:endParaRPr>
            </a:p>
          </p:txBody>
        </p:sp>
        <p:sp>
          <p:nvSpPr>
            <p:cNvPr id="4" name="Shape 368"/>
            <p:cNvSpPr/>
            <p:nvPr/>
          </p:nvSpPr>
          <p:spPr>
            <a:xfrm rot="5400000" flipV="1">
              <a:off x="6086792" y="139422"/>
              <a:ext cx="0" cy="9235440"/>
            </a:xfrm>
            <a:prstGeom prst="line">
              <a:avLst/>
            </a:prstGeom>
            <a:ln w="152400">
              <a:solidFill>
                <a:srgbClr val="2E2B7B"/>
              </a:solidFill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lIns="45718" tIns="45718" rIns="45718" bIns="45718"/>
            <a:lstStyle/>
            <a:p>
              <a:pPr defTabSz="914400">
                <a:defRPr/>
              </a:pPr>
              <a:endParaRPr sz="1100" b="1">
                <a:solidFill>
                  <a:prstClr val="black"/>
                </a:solidFill>
                <a:cs typeface="Yaguar" pitchFamily="2" charset="-79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7014944" y="1987124"/>
              <a:ext cx="1463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1600" b="1" dirty="0">
                  <a:solidFill>
                    <a:srgbClr val="2E2B7B"/>
                  </a:solidFill>
                  <a:cs typeface="Arial"/>
                </a:rPr>
                <a:t>Legislative information</a:t>
              </a:r>
            </a:p>
          </p:txBody>
        </p:sp>
        <p:sp>
          <p:nvSpPr>
            <p:cNvPr id="16" name="Shape 369"/>
            <p:cNvSpPr/>
            <p:nvPr/>
          </p:nvSpPr>
          <p:spPr>
            <a:xfrm>
              <a:off x="9264352" y="4357092"/>
              <a:ext cx="1440160" cy="800100"/>
            </a:xfrm>
            <a:prstGeom prst="roundRect">
              <a:avLst/>
            </a:prstGeom>
            <a:ln>
              <a:solidFill>
                <a:srgbClr val="2E2B7B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sz="1200" b="1">
                <a:solidFill>
                  <a:srgbClr val="002060"/>
                </a:solidFill>
                <a:cs typeface="Yaguar" pitchFamily="2" charset="-79"/>
              </a:endParaRPr>
            </a:p>
          </p:txBody>
        </p:sp>
        <p:grpSp>
          <p:nvGrpSpPr>
            <p:cNvPr id="8" name="קבוצה 69"/>
            <p:cNvGrpSpPr/>
            <p:nvPr/>
          </p:nvGrpSpPr>
          <p:grpSpPr>
            <a:xfrm>
              <a:off x="7680176" y="4400301"/>
              <a:ext cx="731520" cy="731520"/>
              <a:chOff x="6517638" y="4298797"/>
              <a:chExt cx="731520" cy="731520"/>
            </a:xfrm>
          </p:grpSpPr>
          <p:sp>
            <p:nvSpPr>
              <p:cNvPr id="32" name="Shape 369"/>
              <p:cNvSpPr/>
              <p:nvPr/>
            </p:nvSpPr>
            <p:spPr>
              <a:xfrm>
                <a:off x="6517638" y="4298797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70039" y="4498226"/>
                <a:ext cx="457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קבוצה 66"/>
            <p:cNvGrpSpPr/>
            <p:nvPr/>
          </p:nvGrpSpPr>
          <p:grpSpPr>
            <a:xfrm>
              <a:off x="2124120" y="4400301"/>
              <a:ext cx="731520" cy="731520"/>
              <a:chOff x="3255288" y="4298797"/>
              <a:chExt cx="731520" cy="731520"/>
            </a:xfrm>
          </p:grpSpPr>
          <p:sp>
            <p:nvSpPr>
              <p:cNvPr id="44" name="Shape 369"/>
              <p:cNvSpPr/>
              <p:nvPr/>
            </p:nvSpPr>
            <p:spPr>
              <a:xfrm>
                <a:off x="3255288" y="4298797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0000" b="20000"/>
              <a:stretch>
                <a:fillRect/>
              </a:stretch>
            </p:blipFill>
            <p:spPr bwMode="auto">
              <a:xfrm>
                <a:off x="3301008" y="4451192"/>
                <a:ext cx="653143" cy="5334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קבוצה 67"/>
            <p:cNvGrpSpPr/>
            <p:nvPr/>
          </p:nvGrpSpPr>
          <p:grpSpPr>
            <a:xfrm>
              <a:off x="3976139" y="4400301"/>
              <a:ext cx="731520" cy="731520"/>
              <a:chOff x="1960880" y="4353664"/>
              <a:chExt cx="731520" cy="731520"/>
            </a:xfrm>
          </p:grpSpPr>
          <p:sp>
            <p:nvSpPr>
              <p:cNvPr id="47" name="Shape 369"/>
              <p:cNvSpPr/>
              <p:nvPr/>
            </p:nvSpPr>
            <p:spPr>
              <a:xfrm>
                <a:off x="1960880" y="4353664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123728" y="4506064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מלבן 53"/>
            <p:cNvSpPr/>
            <p:nvPr/>
          </p:nvSpPr>
          <p:spPr>
            <a:xfrm>
              <a:off x="4188126" y="1853633"/>
              <a:ext cx="26642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srgbClr val="2E2B7B"/>
                  </a:solidFill>
                </a:rPr>
                <a:t>Exercising eligibility </a:t>
              </a:r>
              <a:br>
                <a:rPr lang="en-US" sz="1400" b="1" dirty="0">
                  <a:solidFill>
                    <a:srgbClr val="2E2B7B"/>
                  </a:solidFill>
                </a:rPr>
              </a:br>
              <a:r>
                <a:rPr lang="en-US" sz="1400" b="1" dirty="0">
                  <a:solidFill>
                    <a:srgbClr val="2E2B7B"/>
                  </a:solidFill>
                </a:rPr>
                <a:t>for government assistance tools</a:t>
              </a:r>
              <a:endParaRPr lang="en-US" sz="1600" b="1" dirty="0">
                <a:solidFill>
                  <a:srgbClr val="2E2B7B"/>
                </a:solidFill>
              </a:endParaRPr>
            </a:p>
          </p:txBody>
        </p:sp>
        <p:sp>
          <p:nvSpPr>
            <p:cNvPr id="55" name="מלבן 54"/>
            <p:cNvSpPr/>
            <p:nvPr/>
          </p:nvSpPr>
          <p:spPr>
            <a:xfrm>
              <a:off x="1742516" y="1920475"/>
              <a:ext cx="20391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2E2B7B"/>
                  </a:solidFill>
                  <a:cs typeface="Arial"/>
                </a:rPr>
                <a:t>Advice on filling out  </a:t>
              </a:r>
            </a:p>
            <a:p>
              <a:pPr defTabSz="914400">
                <a:defRPr/>
              </a:pPr>
              <a:r>
                <a:rPr lang="en-US" sz="1400" b="1" dirty="0">
                  <a:solidFill>
                    <a:srgbClr val="2E2B7B"/>
                  </a:solidFill>
                  <a:cs typeface="Arial"/>
                </a:rPr>
                <a:t>application forms</a:t>
              </a:r>
            </a:p>
          </p:txBody>
        </p:sp>
        <p:sp>
          <p:nvSpPr>
            <p:cNvPr id="56" name="מלבן 55"/>
            <p:cNvSpPr/>
            <p:nvPr/>
          </p:nvSpPr>
          <p:spPr>
            <a:xfrm>
              <a:off x="7248128" y="3747231"/>
              <a:ext cx="15841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200" b="1" dirty="0">
                  <a:solidFill>
                    <a:srgbClr val="2E2B7B"/>
                  </a:solidFill>
                </a:rPr>
                <a:t>Building </a:t>
              </a:r>
              <a:br>
                <a:rPr lang="en-US" sz="1200" b="1" dirty="0">
                  <a:solidFill>
                    <a:srgbClr val="2E2B7B"/>
                  </a:solidFill>
                </a:rPr>
              </a:br>
              <a:r>
                <a:rPr lang="en-US" sz="1200" b="1" dirty="0">
                  <a:solidFill>
                    <a:srgbClr val="2E2B7B"/>
                  </a:solidFill>
                </a:rPr>
                <a:t>a work plan</a:t>
              </a:r>
            </a:p>
          </p:txBody>
        </p:sp>
        <p:sp>
          <p:nvSpPr>
            <p:cNvPr id="57" name="מלבן 56"/>
            <p:cNvSpPr/>
            <p:nvPr/>
          </p:nvSpPr>
          <p:spPr>
            <a:xfrm>
              <a:off x="5447928" y="3670286"/>
              <a:ext cx="146304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100" b="1" dirty="0">
                  <a:solidFill>
                    <a:srgbClr val="2E2B7B"/>
                  </a:solidFill>
                  <a:cs typeface="Arial"/>
                </a:rPr>
                <a:t>Mediation for sources of recruitment of candidates</a:t>
              </a:r>
            </a:p>
          </p:txBody>
        </p:sp>
        <p:sp>
          <p:nvSpPr>
            <p:cNvPr id="58" name="מלבן 57"/>
            <p:cNvSpPr/>
            <p:nvPr/>
          </p:nvSpPr>
          <p:spPr>
            <a:xfrm>
              <a:off x="3503712" y="3747231"/>
              <a:ext cx="16561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8" indent="-109538" algn="ctr" defTabSz="914400">
                <a:defRPr/>
              </a:pPr>
              <a:r>
                <a:rPr lang="en-US" sz="1100" b="1" dirty="0">
                  <a:solidFill>
                    <a:srgbClr val="2E2B7B"/>
                  </a:solidFill>
                  <a:cs typeface="Arial"/>
                </a:rPr>
                <a:t>Guidance for complying with the requirements of the law</a:t>
              </a:r>
            </a:p>
          </p:txBody>
        </p:sp>
        <p:sp>
          <p:nvSpPr>
            <p:cNvPr id="59" name="מלבן 58"/>
            <p:cNvSpPr/>
            <p:nvPr/>
          </p:nvSpPr>
          <p:spPr>
            <a:xfrm>
              <a:off x="1487489" y="3501009"/>
              <a:ext cx="20188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8" indent="-109538" algn="ctr" defTabSz="914400">
                <a:defRPr/>
              </a:pPr>
              <a:r>
                <a:rPr lang="en-US" sz="1100" b="1" dirty="0">
                  <a:solidFill>
                    <a:srgbClr val="2E2B7B"/>
                  </a:solidFill>
                </a:rPr>
                <a:t>Accompaniment and guidance in the process of locating and screening, absorption and employment</a:t>
              </a:r>
            </a:p>
          </p:txBody>
        </p:sp>
        <p:grpSp>
          <p:nvGrpSpPr>
            <p:cNvPr id="15" name="קבוצה 74"/>
            <p:cNvGrpSpPr/>
            <p:nvPr/>
          </p:nvGrpSpPr>
          <p:grpSpPr>
            <a:xfrm>
              <a:off x="7380704" y="2533770"/>
              <a:ext cx="731520" cy="731520"/>
              <a:chOff x="5486399" y="2601060"/>
              <a:chExt cx="731520" cy="731520"/>
            </a:xfrm>
          </p:grpSpPr>
          <p:sp>
            <p:nvSpPr>
              <p:cNvPr id="12" name="Shape 369"/>
              <p:cNvSpPr/>
              <p:nvPr/>
            </p:nvSpPr>
            <p:spPr>
              <a:xfrm>
                <a:off x="5486399" y="2601060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2E2B7B"/>
                  </a:solidFill>
                  <a:cs typeface="Yaguar" pitchFamily="2" charset="-79"/>
                </a:endParaRPr>
              </a:p>
            </p:txBody>
          </p:sp>
          <p:pic>
            <p:nvPicPr>
              <p:cNvPr id="64" name="Picture 4"/>
              <p:cNvPicPr>
                <a:picLocks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652120" y="2708920"/>
                <a:ext cx="477497" cy="48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8" name="קבוצה 73"/>
            <p:cNvGrpSpPr/>
            <p:nvPr/>
          </p:nvGrpSpPr>
          <p:grpSpPr>
            <a:xfrm>
              <a:off x="5154176" y="2533770"/>
              <a:ext cx="731520" cy="731520"/>
              <a:chOff x="3810001" y="2610496"/>
              <a:chExt cx="731520" cy="731520"/>
            </a:xfrm>
          </p:grpSpPr>
          <p:sp>
            <p:nvSpPr>
              <p:cNvPr id="13" name="Shape 369"/>
              <p:cNvSpPr/>
              <p:nvPr/>
            </p:nvSpPr>
            <p:spPr>
              <a:xfrm>
                <a:off x="3810001" y="261049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65" name="Picture 3" descr="תוצאת תמונה עבור סמל ישראל"/>
              <p:cNvPicPr>
                <a:picLocks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923928" y="2780928"/>
                <a:ext cx="490460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קבוצה 72"/>
            <p:cNvGrpSpPr/>
            <p:nvPr/>
          </p:nvGrpSpPr>
          <p:grpSpPr>
            <a:xfrm>
              <a:off x="2927648" y="2533770"/>
              <a:ext cx="731520" cy="731520"/>
              <a:chOff x="1619672" y="2610496"/>
              <a:chExt cx="731520" cy="731520"/>
            </a:xfrm>
          </p:grpSpPr>
          <p:sp>
            <p:nvSpPr>
              <p:cNvPr id="14" name="Shape 369"/>
              <p:cNvSpPr/>
              <p:nvPr/>
            </p:nvSpPr>
            <p:spPr>
              <a:xfrm>
                <a:off x="1619672" y="261049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63688" y="2755776"/>
                <a:ext cx="457200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קבוצה 70"/>
            <p:cNvGrpSpPr/>
            <p:nvPr/>
          </p:nvGrpSpPr>
          <p:grpSpPr>
            <a:xfrm>
              <a:off x="5828158" y="4400301"/>
              <a:ext cx="731520" cy="731520"/>
              <a:chOff x="4941567" y="4298797"/>
              <a:chExt cx="731520" cy="731520"/>
            </a:xfrm>
          </p:grpSpPr>
          <p:sp>
            <p:nvSpPr>
              <p:cNvPr id="29" name="Shape 369"/>
              <p:cNvSpPr/>
              <p:nvPr/>
            </p:nvSpPr>
            <p:spPr>
              <a:xfrm>
                <a:off x="4941567" y="4298797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rgbClr val="2E2B7B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sz="1100" b="1">
                  <a:solidFill>
                    <a:srgbClr val="FFFFFF"/>
                  </a:solidFill>
                  <a:cs typeface="Yaguar" pitchFamily="2" charset="-79"/>
                </a:endParaRPr>
              </a:p>
            </p:txBody>
          </p:sp>
          <p:pic>
            <p:nvPicPr>
              <p:cNvPr id="69" name="Picture 2" descr="C:\Users\shiri\Google Drive\Work\שירי- תוצרים וחומרי למידה\מאגר חומרי למידה ועזרים\תמונות ועיצובים\מאגר תמונות ואייקונים\אייקונים ששולמו FREEPIK\אנשים\searching-a-pers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076056" y="4437112"/>
                <a:ext cx="425897" cy="425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Shape 370"/>
          <p:cNvSpPr/>
          <p:nvPr/>
        </p:nvSpPr>
        <p:spPr>
          <a:xfrm>
            <a:off x="9390071" y="4654756"/>
            <a:ext cx="1188721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914400">
              <a:defRPr sz="4000" b="1">
                <a:solidFill>
                  <a:srgbClr val="EEFA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050" b="1" dirty="0">
                <a:solidFill>
                  <a:srgbClr val="2E2B7B"/>
                </a:solidFill>
                <a:latin typeface="Arial"/>
                <a:ea typeface="Arial"/>
                <a:cs typeface="Arial"/>
                <a:sym typeface="Arial"/>
              </a:rPr>
              <a:t>Accompaniment by portfolio manager</a:t>
            </a:r>
          </a:p>
        </p:txBody>
      </p:sp>
      <p:sp>
        <p:nvSpPr>
          <p:cNvPr id="53" name="מלבן מעוגל 52"/>
          <p:cNvSpPr/>
          <p:nvPr/>
        </p:nvSpPr>
        <p:spPr>
          <a:xfrm>
            <a:off x="2756902" y="910561"/>
            <a:ext cx="7089441" cy="432048"/>
          </a:xfrm>
          <a:prstGeom prst="roundRect">
            <a:avLst>
              <a:gd name="adj" fmla="val 10373"/>
            </a:avLst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1" anchor="ctr"/>
          <a:lstStyle/>
          <a:p>
            <a:pPr algn="ctr" defTabSz="914400">
              <a:defRPr/>
            </a:pPr>
            <a:r>
              <a:rPr lang="en-US" sz="1800" b="1" dirty="0">
                <a:solidFill>
                  <a:srgbClr val="002060"/>
                </a:solidFill>
              </a:rPr>
              <a:t>Accompanying each organization according to its needs in everything related to the employment of employees with disabilities</a:t>
            </a:r>
          </a:p>
        </p:txBody>
      </p:sp>
      <p:sp>
        <p:nvSpPr>
          <p:cNvPr id="41" name="כותרת 2"/>
          <p:cNvSpPr txBox="1">
            <a:spLocks/>
          </p:cNvSpPr>
          <p:nvPr/>
        </p:nvSpPr>
        <p:spPr bwMode="auto">
          <a:xfrm>
            <a:off x="4655846" y="205518"/>
            <a:ext cx="7049447" cy="79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/>
              <a:t>The services available to the employer</a:t>
            </a:r>
          </a:p>
        </p:txBody>
      </p:sp>
      <p:sp>
        <p:nvSpPr>
          <p:cNvPr id="6" name="Shape 369"/>
          <p:cNvSpPr/>
          <p:nvPr/>
        </p:nvSpPr>
        <p:spPr>
          <a:xfrm>
            <a:off x="9264352" y="2520698"/>
            <a:ext cx="1440160" cy="800100"/>
          </a:xfrm>
          <a:prstGeom prst="roundRect">
            <a:avLst/>
          </a:prstGeom>
          <a:ln>
            <a:solidFill>
              <a:srgbClr val="2E2B7B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>
                <a:solidFill>
                  <a:srgbClr val="FFFFFF"/>
                </a:solidFill>
              </a:defRPr>
            </a:pPr>
            <a:endParaRPr sz="1200" b="1" dirty="0">
              <a:solidFill>
                <a:srgbClr val="A50021"/>
              </a:solidFill>
              <a:cs typeface="Yaguar" pitchFamily="2" charset="-79"/>
            </a:endParaRPr>
          </a:p>
        </p:txBody>
      </p:sp>
      <p:sp>
        <p:nvSpPr>
          <p:cNvPr id="43" name="Shape 370"/>
          <p:cNvSpPr/>
          <p:nvPr/>
        </p:nvSpPr>
        <p:spPr>
          <a:xfrm>
            <a:off x="9264360" y="2596627"/>
            <a:ext cx="11887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914400">
              <a:defRPr sz="4000" b="1">
                <a:solidFill>
                  <a:srgbClr val="EEFA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1" dirty="0">
                <a:solidFill>
                  <a:srgbClr val="2E2B7B"/>
                </a:solidFill>
                <a:latin typeface="Arial"/>
                <a:ea typeface="Arial"/>
                <a:cs typeface="Arial"/>
                <a:sym typeface="Arial"/>
              </a:rPr>
              <a:t>Professional advice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9950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רכת נושא Office">
  <a:themeElements>
    <a:clrScheme name="Almoni">
      <a:dk1>
        <a:srgbClr val="2A2877"/>
      </a:dk1>
      <a:lt1>
        <a:sysClr val="window" lastClr="FFFFFF"/>
      </a:lt1>
      <a:dk2>
        <a:srgbClr val="00AEE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moni">
      <a:majorFont>
        <a:latin typeface="Almoni Neue Bold AAA"/>
        <a:ea typeface=""/>
        <a:cs typeface="Almoni Neue Bold AAA"/>
      </a:majorFont>
      <a:minorFont>
        <a:latin typeface="Almoni Neue Regular AAA"/>
        <a:ea typeface=""/>
        <a:cs typeface="Almoni Neue Regular AA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Almoni">
      <a:dk1>
        <a:srgbClr val="2A2877"/>
      </a:dk1>
      <a:lt1>
        <a:sysClr val="window" lastClr="FFFFFF"/>
      </a:lt1>
      <a:dk2>
        <a:srgbClr val="00AEE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moni">
      <a:majorFont>
        <a:latin typeface="Almoni Neue Bold AAA"/>
        <a:ea typeface=""/>
        <a:cs typeface="Almoni Neue Bold AAA"/>
      </a:majorFont>
      <a:minorFont>
        <a:latin typeface="Almoni Neue Regular AAA"/>
        <a:ea typeface=""/>
        <a:cs typeface="Almoni Neue Regular AA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ערכת נושא Office">
  <a:themeElements>
    <a:clrScheme name="Almoni">
      <a:dk1>
        <a:srgbClr val="2A2877"/>
      </a:dk1>
      <a:lt1>
        <a:sysClr val="window" lastClr="FFFFFF"/>
      </a:lt1>
      <a:dk2>
        <a:srgbClr val="00AEE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moni">
      <a:majorFont>
        <a:latin typeface="Almoni Neue Bold AAA"/>
        <a:ea typeface=""/>
        <a:cs typeface="Almoni Neue Bold AAA"/>
      </a:majorFont>
      <a:minorFont>
        <a:latin typeface="Almoni Neue Regular AAA"/>
        <a:ea typeface=""/>
        <a:cs typeface="Almoni Neue Regular AA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ערכת נושא Office">
  <a:themeElements>
    <a:clrScheme name="Almoni">
      <a:dk1>
        <a:srgbClr val="2A2877"/>
      </a:dk1>
      <a:lt1>
        <a:sysClr val="window" lastClr="FFFFFF"/>
      </a:lt1>
      <a:dk2>
        <a:srgbClr val="00AEE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moni">
      <a:majorFont>
        <a:latin typeface="Almoni Neue Bold AAA"/>
        <a:ea typeface=""/>
        <a:cs typeface="Almoni Neue Bold AAA"/>
      </a:majorFont>
      <a:minorFont>
        <a:latin typeface="Almoni Neue Regular AAA"/>
        <a:ea typeface=""/>
        <a:cs typeface="Almoni Neue Regular AA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820</Words>
  <Application>Microsoft Office PowerPoint</Application>
  <PresentationFormat>מותאם אישית</PresentationFormat>
  <Paragraphs>103</Paragraphs>
  <Slides>10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ערכת נושא Office</vt:lpstr>
      <vt:lpstr>2_ערכת נושא Office</vt:lpstr>
      <vt:lpstr>1_ערכת נושא Office</vt:lpstr>
      <vt:lpstr>3_ערכת נושא Office</vt:lpstr>
      <vt:lpstr>5_ערכת נושא Office</vt:lpstr>
      <vt:lpstr>6_ערכת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Maayan Bergic</dc:creator>
  <cp:lastModifiedBy>רועי עשת</cp:lastModifiedBy>
  <cp:revision>426</cp:revision>
  <cp:lastPrinted>2018-07-22T10:23:00Z</cp:lastPrinted>
  <dcterms:created xsi:type="dcterms:W3CDTF">2018-03-03T21:43:36Z</dcterms:created>
  <dcterms:modified xsi:type="dcterms:W3CDTF">2021-02-04T06:32:59Z</dcterms:modified>
</cp:coreProperties>
</file>